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7" r:id="rId6"/>
    <p:sldId id="268" r:id="rId7"/>
    <p:sldId id="260" r:id="rId8"/>
    <p:sldId id="261" r:id="rId9"/>
    <p:sldId id="262" r:id="rId10"/>
    <p:sldId id="263" r:id="rId11"/>
    <p:sldId id="264" r:id="rId12"/>
    <p:sldId id="265" r:id="rId13"/>
    <p:sldId id="266" r:id="rId14"/>
  </p:sldIdLst>
  <p:sldSz cx="18288000" cy="10287000"/>
  <p:notesSz cx="6858000" cy="9144000"/>
  <p:embeddedFontLst>
    <p:embeddedFont>
      <p:font typeface="Bobby Jones" panose="020B0604020202020204" charset="0"/>
      <p:regular r:id="rId15"/>
    </p:embeddedFont>
    <p:embeddedFont>
      <p:font typeface="Quicksand" panose="020B0604020202020204" charset="0"/>
      <p:regular r:id="rId16"/>
    </p:embeddedFont>
    <p:embeddedFont>
      <p:font typeface="Quicksand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6" y="8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3.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png"/><Relationship Id="rId18" Type="http://schemas.openxmlformats.org/officeDocument/2006/relationships/image" Target="../media/image44.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svg"/><Relationship Id="rId17" Type="http://schemas.openxmlformats.org/officeDocument/2006/relationships/image" Target="../media/image43.png"/><Relationship Id="rId2" Type="http://schemas.openxmlformats.org/officeDocument/2006/relationships/image" Target="../media/image1.jpeg"/><Relationship Id="rId16" Type="http://schemas.openxmlformats.org/officeDocument/2006/relationships/image" Target="../media/image42.svg"/><Relationship Id="rId20"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5" Type="http://schemas.openxmlformats.org/officeDocument/2006/relationships/image" Target="../media/image41.png"/><Relationship Id="rId10" Type="http://schemas.openxmlformats.org/officeDocument/2006/relationships/image" Target="../media/image3.svg"/><Relationship Id="rId19" Type="http://schemas.openxmlformats.org/officeDocument/2006/relationships/image" Target="../media/image6.png"/><Relationship Id="rId4" Type="http://schemas.openxmlformats.org/officeDocument/2006/relationships/image" Target="../media/image34.svg"/><Relationship Id="rId9" Type="http://schemas.openxmlformats.org/officeDocument/2006/relationships/image" Target="../media/image2.png"/><Relationship Id="rId1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grpSp>
        <p:nvGrpSpPr>
          <p:cNvPr id="4" name="Group 4"/>
          <p:cNvGrpSpPr/>
          <p:nvPr/>
        </p:nvGrpSpPr>
        <p:grpSpPr>
          <a:xfrm>
            <a:off x="2171282" y="1692000"/>
            <a:ext cx="15392399" cy="7694134"/>
            <a:chOff x="-10404" y="15089"/>
            <a:chExt cx="17863083" cy="10258847"/>
          </a:xfrm>
        </p:grpSpPr>
        <p:sp>
          <p:nvSpPr>
            <p:cNvPr id="5" name="TextBox 5"/>
            <p:cNvSpPr txBox="1"/>
            <p:nvPr/>
          </p:nvSpPr>
          <p:spPr>
            <a:xfrm>
              <a:off x="60060" y="15089"/>
              <a:ext cx="16878463" cy="5358648"/>
            </a:xfrm>
            <a:prstGeom prst="rect">
              <a:avLst/>
            </a:prstGeom>
          </p:spPr>
          <p:txBody>
            <a:bodyPr lIns="0" tIns="0" rIns="0" bIns="0" rtlCol="0" anchor="t">
              <a:spAutoFit/>
            </a:bodyPr>
            <a:lstStyle/>
            <a:p>
              <a:pPr algn="ctr">
                <a:lnSpc>
                  <a:spcPts val="17220"/>
                </a:lnSpc>
              </a:pPr>
              <a:r>
                <a:rPr lang="es-ES" sz="5400" dirty="0">
                  <a:solidFill>
                    <a:srgbClr val="00B0F0"/>
                  </a:solidFill>
                  <a:latin typeface="Bobby Jones"/>
                </a:rPr>
                <a:t>Proyecto MLG</a:t>
              </a:r>
            </a:p>
            <a:p>
              <a:pPr algn="ctr">
                <a:lnSpc>
                  <a:spcPts val="17220"/>
                </a:lnSpc>
              </a:pPr>
              <a:r>
                <a:rPr lang="es-ES" sz="5400" dirty="0">
                  <a:solidFill>
                    <a:srgbClr val="00B0F0"/>
                  </a:solidFill>
                  <a:latin typeface="Bobby Jones"/>
                </a:rPr>
                <a:t>Análisis bayesiano de partidos de fútbol</a:t>
              </a:r>
              <a:endParaRPr lang="en-US" sz="5400" dirty="0">
                <a:solidFill>
                  <a:srgbClr val="00B0F0"/>
                </a:solidFill>
                <a:latin typeface="Bobby Jones"/>
              </a:endParaRPr>
            </a:p>
          </p:txBody>
        </p:sp>
        <p:sp>
          <p:nvSpPr>
            <p:cNvPr id="6" name="TextBox 6"/>
            <p:cNvSpPr txBox="1"/>
            <p:nvPr/>
          </p:nvSpPr>
          <p:spPr>
            <a:xfrm>
              <a:off x="-10404" y="5269659"/>
              <a:ext cx="17863083" cy="5004277"/>
            </a:xfrm>
            <a:prstGeom prst="rect">
              <a:avLst/>
            </a:prstGeom>
          </p:spPr>
          <p:txBody>
            <a:bodyPr wrap="square" lIns="0" tIns="0" rIns="0" bIns="0" rtlCol="0" anchor="t">
              <a:spAutoFit/>
            </a:bodyPr>
            <a:lstStyle/>
            <a:p>
              <a:pPr algn="ctr">
                <a:lnSpc>
                  <a:spcPts val="5879"/>
                </a:lnSpc>
                <a:spcBef>
                  <a:spcPct val="0"/>
                </a:spcBef>
              </a:pPr>
              <a:r>
                <a:rPr lang="en-US" sz="4800" spc="-83" dirty="0" err="1">
                  <a:solidFill>
                    <a:srgbClr val="00B0F0"/>
                  </a:solidFill>
                  <a:latin typeface="Quicksand"/>
                </a:rPr>
                <a:t>Presentado</a:t>
              </a:r>
              <a:r>
                <a:rPr lang="en-US" sz="4800" spc="-83" dirty="0">
                  <a:solidFill>
                    <a:srgbClr val="00B0F0"/>
                  </a:solidFill>
                  <a:latin typeface="Quicksand"/>
                </a:rPr>
                <a:t> </a:t>
              </a:r>
              <a:r>
                <a:rPr lang="en-US" sz="4800" spc="-83" dirty="0" err="1">
                  <a:solidFill>
                    <a:srgbClr val="00B0F0"/>
                  </a:solidFill>
                  <a:latin typeface="Quicksand"/>
                </a:rPr>
                <a:t>por</a:t>
              </a:r>
              <a:endParaRPr lang="en-US" sz="4800" spc="-83" dirty="0">
                <a:solidFill>
                  <a:srgbClr val="00B0F0"/>
                </a:solidFill>
                <a:latin typeface="Quicksand"/>
              </a:endParaRPr>
            </a:p>
            <a:p>
              <a:pPr algn="ctr">
                <a:lnSpc>
                  <a:spcPts val="5879"/>
                </a:lnSpc>
                <a:spcBef>
                  <a:spcPct val="0"/>
                </a:spcBef>
              </a:pPr>
              <a:r>
                <a:rPr lang="es-MX" sz="4800" dirty="0">
                  <a:solidFill>
                    <a:srgbClr val="00B0F0"/>
                  </a:solidFill>
                </a:rPr>
                <a:t>Blanca García - 118886 </a:t>
              </a:r>
            </a:p>
            <a:p>
              <a:pPr algn="ctr">
                <a:lnSpc>
                  <a:spcPts val="5879"/>
                </a:lnSpc>
                <a:spcBef>
                  <a:spcPct val="0"/>
                </a:spcBef>
              </a:pPr>
              <a:r>
                <a:rPr lang="es-MX" sz="4800" dirty="0" err="1">
                  <a:solidFill>
                    <a:srgbClr val="00B0F0"/>
                  </a:solidFill>
                </a:rPr>
                <a:t>Yuneri</a:t>
              </a:r>
              <a:r>
                <a:rPr lang="es-MX" sz="4800" dirty="0">
                  <a:solidFill>
                    <a:srgbClr val="00B0F0"/>
                  </a:solidFill>
                </a:rPr>
                <a:t> Pérez - 199813</a:t>
              </a:r>
            </a:p>
            <a:p>
              <a:pPr algn="ctr">
                <a:lnSpc>
                  <a:spcPts val="5879"/>
                </a:lnSpc>
                <a:spcBef>
                  <a:spcPct val="0"/>
                </a:spcBef>
              </a:pPr>
              <a:r>
                <a:rPr lang="es-MX" sz="4800" dirty="0">
                  <a:solidFill>
                    <a:srgbClr val="00B0F0"/>
                  </a:solidFill>
                </a:rPr>
                <a:t>Thomas Rudolf – 169293</a:t>
              </a:r>
            </a:p>
            <a:p>
              <a:pPr algn="ctr">
                <a:lnSpc>
                  <a:spcPts val="5879"/>
                </a:lnSpc>
                <a:spcBef>
                  <a:spcPct val="0"/>
                </a:spcBef>
              </a:pPr>
              <a:r>
                <a:rPr lang="es-MX" sz="4800" dirty="0">
                  <a:solidFill>
                    <a:srgbClr val="00B0F0"/>
                  </a:solidFill>
                </a:rPr>
                <a:t>Mariano Villafuerte - 156057</a:t>
              </a:r>
              <a:endParaRPr lang="en-US" sz="4800" spc="-83" dirty="0">
                <a:solidFill>
                  <a:srgbClr val="00B0F0"/>
                </a:solidFill>
                <a:latin typeface="Quicksand"/>
              </a:endParaRPr>
            </a:p>
          </p:txBody>
        </p:sp>
      </p:grpSp>
      <p:sp>
        <p:nvSpPr>
          <p:cNvPr id="9" name="Freeform 9"/>
          <p:cNvSpPr/>
          <p:nvPr/>
        </p:nvSpPr>
        <p:spPr>
          <a:xfrm>
            <a:off x="-2033043" y="38100"/>
            <a:ext cx="4919870" cy="4114800"/>
          </a:xfrm>
          <a:custGeom>
            <a:avLst/>
            <a:gdLst/>
            <a:ahLst/>
            <a:cxnLst/>
            <a:rect l="l" t="t" r="r" b="b"/>
            <a:pathLst>
              <a:path w="4919870" h="4114800">
                <a:moveTo>
                  <a:pt x="0" y="0"/>
                </a:moveTo>
                <a:lnTo>
                  <a:pt x="4919870" y="0"/>
                </a:lnTo>
                <a:lnTo>
                  <a:pt x="49198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11" name="Freeform 11"/>
          <p:cNvSpPr/>
          <p:nvPr/>
        </p:nvSpPr>
        <p:spPr>
          <a:xfrm>
            <a:off x="3517880" y="8908542"/>
            <a:ext cx="4329063" cy="700521"/>
          </a:xfrm>
          <a:custGeom>
            <a:avLst/>
            <a:gdLst/>
            <a:ahLst/>
            <a:cxnLst/>
            <a:rect l="l" t="t" r="r" b="b"/>
            <a:pathLst>
              <a:path w="4329063" h="700521">
                <a:moveTo>
                  <a:pt x="0" y="0"/>
                </a:moveTo>
                <a:lnTo>
                  <a:pt x="4329064" y="0"/>
                </a:lnTo>
                <a:lnTo>
                  <a:pt x="4329064" y="700521"/>
                </a:lnTo>
                <a:lnTo>
                  <a:pt x="0" y="70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4" name="Freeform 14"/>
          <p:cNvSpPr/>
          <p:nvPr/>
        </p:nvSpPr>
        <p:spPr>
          <a:xfrm>
            <a:off x="16694658" y="5753100"/>
            <a:ext cx="2910286" cy="4114800"/>
          </a:xfrm>
          <a:custGeom>
            <a:avLst/>
            <a:gdLst/>
            <a:ahLst/>
            <a:cxnLst/>
            <a:rect l="l" t="t" r="r" b="b"/>
            <a:pathLst>
              <a:path w="2910286" h="4114800">
                <a:moveTo>
                  <a:pt x="0" y="0"/>
                </a:moveTo>
                <a:lnTo>
                  <a:pt x="2910286" y="0"/>
                </a:lnTo>
                <a:lnTo>
                  <a:pt x="291028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pic>
        <p:nvPicPr>
          <p:cNvPr id="2050" name="Picture 2" descr="Bayesian analysis: What is it?">
            <a:extLst>
              <a:ext uri="{FF2B5EF4-FFF2-40B4-BE49-F238E27FC236}">
                <a16:creationId xmlns:a16="http://schemas.microsoft.com/office/drawing/2014/main" id="{EC719053-2D07-F154-4CCC-640A98AEBB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85968" y="-392087"/>
            <a:ext cx="6762750" cy="5248275"/>
          </a:xfrm>
          <a:prstGeom prst="rect">
            <a:avLst/>
          </a:prstGeom>
          <a:noFill/>
          <a:effectLst>
            <a:softEdge rad="1181100"/>
          </a:effectLst>
          <a:extLst>
            <a:ext uri="{909E8E84-426E-40DD-AFC4-6F175D3DCCD1}">
              <a14:hiddenFill xmlns:a14="http://schemas.microsoft.com/office/drawing/2010/main">
                <a:solidFill>
                  <a:srgbClr val="FFFFFF"/>
                </a:solidFill>
              </a14:hiddenFill>
            </a:ext>
          </a:extLst>
        </p:spPr>
      </p:pic>
      <p:pic>
        <p:nvPicPr>
          <p:cNvPr id="2052" name="Picture 4" descr="Adiós al VAR? Premier League podría dejar atrás la tecnología | ESTO en  línea">
            <a:extLst>
              <a:ext uri="{FF2B5EF4-FFF2-40B4-BE49-F238E27FC236}">
                <a16:creationId xmlns:a16="http://schemas.microsoft.com/office/drawing/2014/main" id="{42E5D9B0-FB3A-F2E7-E59A-C8EC19F157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4" y="6951765"/>
            <a:ext cx="7334250" cy="428625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06</a:t>
              </a:r>
            </a:p>
          </p:txBody>
        </p:sp>
      </p:grpSp>
      <p:sp>
        <p:nvSpPr>
          <p:cNvPr id="5" name="Freeform 5"/>
          <p:cNvSpPr/>
          <p:nvPr/>
        </p:nvSpPr>
        <p:spPr>
          <a:xfrm>
            <a:off x="14111686" y="-1419606"/>
            <a:ext cx="2655916" cy="4114800"/>
          </a:xfrm>
          <a:custGeom>
            <a:avLst/>
            <a:gdLst/>
            <a:ahLst/>
            <a:cxnLst/>
            <a:rect l="l" t="t" r="r" b="b"/>
            <a:pathLst>
              <a:path w="2655916" h="4114800">
                <a:moveTo>
                  <a:pt x="0" y="0"/>
                </a:moveTo>
                <a:lnTo>
                  <a:pt x="2655916" y="0"/>
                </a:lnTo>
                <a:lnTo>
                  <a:pt x="2655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a:off x="16767602" y="2933134"/>
            <a:ext cx="2910286" cy="4114800"/>
          </a:xfrm>
          <a:custGeom>
            <a:avLst/>
            <a:gdLst/>
            <a:ahLst/>
            <a:cxnLst/>
            <a:rect l="l" t="t" r="r" b="b"/>
            <a:pathLst>
              <a:path w="2910286" h="4114800">
                <a:moveTo>
                  <a:pt x="0" y="0"/>
                </a:moveTo>
                <a:lnTo>
                  <a:pt x="2910286" y="0"/>
                </a:lnTo>
                <a:lnTo>
                  <a:pt x="29102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TextBox 7"/>
          <p:cNvSpPr txBox="1"/>
          <p:nvPr/>
        </p:nvSpPr>
        <p:spPr>
          <a:xfrm>
            <a:off x="3030310" y="1121141"/>
            <a:ext cx="11551636"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Resultados</a:t>
            </a:r>
          </a:p>
        </p:txBody>
      </p:sp>
      <p:grpSp>
        <p:nvGrpSpPr>
          <p:cNvPr id="8" name="Group 8"/>
          <p:cNvGrpSpPr/>
          <p:nvPr/>
        </p:nvGrpSpPr>
        <p:grpSpPr>
          <a:xfrm>
            <a:off x="9144000" y="3653907"/>
            <a:ext cx="6896424" cy="2210366"/>
            <a:chOff x="0" y="0"/>
            <a:chExt cx="9195232" cy="2947155"/>
          </a:xfrm>
        </p:grpSpPr>
        <p:sp>
          <p:nvSpPr>
            <p:cNvPr id="9" name="TextBox 9"/>
            <p:cNvSpPr txBox="1"/>
            <p:nvPr/>
          </p:nvSpPr>
          <p:spPr>
            <a:xfrm>
              <a:off x="0" y="-57150"/>
              <a:ext cx="9195232" cy="786086"/>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Conclusiones</a:t>
              </a:r>
            </a:p>
          </p:txBody>
        </p:sp>
        <p:sp>
          <p:nvSpPr>
            <p:cNvPr id="10" name="TextBox 10"/>
            <p:cNvSpPr txBox="1"/>
            <p:nvPr/>
          </p:nvSpPr>
          <p:spPr>
            <a:xfrm>
              <a:off x="0" y="1158982"/>
              <a:ext cx="9195232" cy="1788173"/>
            </a:xfrm>
            <a:prstGeom prst="rect">
              <a:avLst/>
            </a:prstGeom>
          </p:spPr>
          <p:txBody>
            <a:bodyPr lIns="0" tIns="0" rIns="0" bIns="0" rtlCol="0" anchor="t">
              <a:spAutoFit/>
            </a:bodyPr>
            <a:lstStyle/>
            <a:p>
              <a:pPr marL="0" lvl="0" indent="0" algn="l">
                <a:lnSpc>
                  <a:spcPts val="3640"/>
                </a:lnSpc>
                <a:spcBef>
                  <a:spcPct val="0"/>
                </a:spcBef>
              </a:pPr>
              <a:r>
                <a:rPr lang="en-US" sz="2600" u="none" strike="noStrike" spc="-52">
                  <a:solidFill>
                    <a:srgbClr val="000000"/>
                  </a:solidFill>
                  <a:latin typeface="Quicksand"/>
                </a:rPr>
                <a:t>Lorem ipsum dolor sit amet, consectetur adipiscing elit. Ut a enim nec nisl ullamcorper eleifend. Praesent risus leo, fringilla et ipsum.</a:t>
              </a:r>
            </a:p>
          </p:txBody>
        </p:sp>
      </p:grpSp>
      <p:grpSp>
        <p:nvGrpSpPr>
          <p:cNvPr id="11" name="Group 11"/>
          <p:cNvGrpSpPr/>
          <p:nvPr/>
        </p:nvGrpSpPr>
        <p:grpSpPr>
          <a:xfrm>
            <a:off x="1028700" y="3653907"/>
            <a:ext cx="6896424" cy="2210366"/>
            <a:chOff x="0" y="0"/>
            <a:chExt cx="9195232" cy="2947155"/>
          </a:xfrm>
        </p:grpSpPr>
        <p:sp>
          <p:nvSpPr>
            <p:cNvPr id="12" name="TextBox 12"/>
            <p:cNvSpPr txBox="1"/>
            <p:nvPr/>
          </p:nvSpPr>
          <p:spPr>
            <a:xfrm>
              <a:off x="0" y="-57150"/>
              <a:ext cx="9195232" cy="786086"/>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Análisis</a:t>
              </a:r>
            </a:p>
          </p:txBody>
        </p:sp>
        <p:sp>
          <p:nvSpPr>
            <p:cNvPr id="13" name="TextBox 13"/>
            <p:cNvSpPr txBox="1"/>
            <p:nvPr/>
          </p:nvSpPr>
          <p:spPr>
            <a:xfrm>
              <a:off x="0" y="1158982"/>
              <a:ext cx="9195232" cy="1788173"/>
            </a:xfrm>
            <a:prstGeom prst="rect">
              <a:avLst/>
            </a:prstGeom>
          </p:spPr>
          <p:txBody>
            <a:bodyPr lIns="0" tIns="0" rIns="0" bIns="0" rtlCol="0" anchor="t">
              <a:spAutoFit/>
            </a:bodyPr>
            <a:lstStyle/>
            <a:p>
              <a:pPr marL="0" lvl="0" indent="0" algn="l">
                <a:lnSpc>
                  <a:spcPts val="3640"/>
                </a:lnSpc>
                <a:spcBef>
                  <a:spcPct val="0"/>
                </a:spcBef>
              </a:pPr>
              <a:r>
                <a:rPr lang="en-US" sz="2600" u="none" strike="noStrike" spc="-52">
                  <a:solidFill>
                    <a:srgbClr val="000000"/>
                  </a:solidFill>
                  <a:latin typeface="Quicksand"/>
                </a:rPr>
                <a:t>Lorem ipsum dolor sit amet, consectetur adipiscing elit. Ut a enim nec nisl ullamcorper eleifend. Praesent risus leo, fringilla et ipsum.</a:t>
              </a:r>
            </a:p>
          </p:txBody>
        </p:sp>
      </p:grpSp>
      <p:grpSp>
        <p:nvGrpSpPr>
          <p:cNvPr id="14" name="Group 14"/>
          <p:cNvGrpSpPr/>
          <p:nvPr/>
        </p:nvGrpSpPr>
        <p:grpSpPr>
          <a:xfrm>
            <a:off x="9144000" y="7047934"/>
            <a:ext cx="6896424" cy="2210366"/>
            <a:chOff x="0" y="0"/>
            <a:chExt cx="9195232" cy="2947155"/>
          </a:xfrm>
        </p:grpSpPr>
        <p:sp>
          <p:nvSpPr>
            <p:cNvPr id="15" name="TextBox 15"/>
            <p:cNvSpPr txBox="1"/>
            <p:nvPr/>
          </p:nvSpPr>
          <p:spPr>
            <a:xfrm>
              <a:off x="0" y="-57150"/>
              <a:ext cx="9195232" cy="786086"/>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Aplicaciones</a:t>
              </a:r>
            </a:p>
          </p:txBody>
        </p:sp>
        <p:sp>
          <p:nvSpPr>
            <p:cNvPr id="16" name="TextBox 16"/>
            <p:cNvSpPr txBox="1"/>
            <p:nvPr/>
          </p:nvSpPr>
          <p:spPr>
            <a:xfrm>
              <a:off x="0" y="1158982"/>
              <a:ext cx="9195232" cy="1788173"/>
            </a:xfrm>
            <a:prstGeom prst="rect">
              <a:avLst/>
            </a:prstGeom>
          </p:spPr>
          <p:txBody>
            <a:bodyPr lIns="0" tIns="0" rIns="0" bIns="0" rtlCol="0" anchor="t">
              <a:spAutoFit/>
            </a:bodyPr>
            <a:lstStyle/>
            <a:p>
              <a:pPr marL="0" lvl="0" indent="0" algn="l">
                <a:lnSpc>
                  <a:spcPts val="3640"/>
                </a:lnSpc>
                <a:spcBef>
                  <a:spcPct val="0"/>
                </a:spcBef>
              </a:pPr>
              <a:r>
                <a:rPr lang="en-US" sz="2600" u="none" strike="noStrike" spc="-52">
                  <a:solidFill>
                    <a:srgbClr val="000000"/>
                  </a:solidFill>
                  <a:latin typeface="Quicksand"/>
                </a:rPr>
                <a:t>Lorem ipsum dolor sit amet, consectetur adipiscing elit. Ut a enim nec nisl ullamcorper eleifend. Praesent risus leo, fringilla et ipsum.</a:t>
              </a:r>
            </a:p>
          </p:txBody>
        </p:sp>
      </p:grpSp>
      <p:grpSp>
        <p:nvGrpSpPr>
          <p:cNvPr id="17" name="Group 17"/>
          <p:cNvGrpSpPr/>
          <p:nvPr/>
        </p:nvGrpSpPr>
        <p:grpSpPr>
          <a:xfrm>
            <a:off x="1028700" y="7045374"/>
            <a:ext cx="6896424" cy="2210366"/>
            <a:chOff x="0" y="0"/>
            <a:chExt cx="9195232" cy="2947155"/>
          </a:xfrm>
        </p:grpSpPr>
        <p:sp>
          <p:nvSpPr>
            <p:cNvPr id="18" name="TextBox 18"/>
            <p:cNvSpPr txBox="1"/>
            <p:nvPr/>
          </p:nvSpPr>
          <p:spPr>
            <a:xfrm>
              <a:off x="0" y="-57150"/>
              <a:ext cx="9195232" cy="786086"/>
            </a:xfrm>
            <a:prstGeom prst="rect">
              <a:avLst/>
            </a:prstGeom>
          </p:spPr>
          <p:txBody>
            <a:bodyPr lIns="0" tIns="0" rIns="0" bIns="0" rtlCol="0" anchor="t">
              <a:spAutoFit/>
            </a:bodyPr>
            <a:lstStyle/>
            <a:p>
              <a:pPr marL="0" lvl="0" indent="0" algn="l">
                <a:lnSpc>
                  <a:spcPts val="5040"/>
                </a:lnSpc>
                <a:spcBef>
                  <a:spcPct val="0"/>
                </a:spcBef>
              </a:pPr>
              <a:r>
                <a:rPr lang="en-US" sz="3600" spc="-72">
                  <a:solidFill>
                    <a:srgbClr val="000000"/>
                  </a:solidFill>
                  <a:latin typeface="Quicksand Ultra-Bold"/>
                </a:rPr>
                <a:t>Números</a:t>
              </a:r>
            </a:p>
          </p:txBody>
        </p:sp>
        <p:sp>
          <p:nvSpPr>
            <p:cNvPr id="19" name="TextBox 19"/>
            <p:cNvSpPr txBox="1"/>
            <p:nvPr/>
          </p:nvSpPr>
          <p:spPr>
            <a:xfrm>
              <a:off x="0" y="1158982"/>
              <a:ext cx="9195232" cy="1788173"/>
            </a:xfrm>
            <a:prstGeom prst="rect">
              <a:avLst/>
            </a:prstGeom>
          </p:spPr>
          <p:txBody>
            <a:bodyPr lIns="0" tIns="0" rIns="0" bIns="0" rtlCol="0" anchor="t">
              <a:spAutoFit/>
            </a:bodyPr>
            <a:lstStyle/>
            <a:p>
              <a:pPr marL="0" lvl="0" indent="0" algn="l">
                <a:lnSpc>
                  <a:spcPts val="3640"/>
                </a:lnSpc>
                <a:spcBef>
                  <a:spcPct val="0"/>
                </a:spcBef>
              </a:pPr>
              <a:r>
                <a:rPr lang="en-US" sz="2600" u="none" strike="noStrike" spc="-52">
                  <a:solidFill>
                    <a:srgbClr val="000000"/>
                  </a:solidFill>
                  <a:latin typeface="Quicksand"/>
                </a:rPr>
                <a:t>Lorem ipsum dolor sit amet, consectetur adipiscing elit. Ut a enim nec nisl ullamcorper eleifend. Praesent risus leo, fringilla et ipsum.</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07</a:t>
              </a:r>
            </a:p>
          </p:txBody>
        </p:sp>
      </p:grpSp>
      <p:grpSp>
        <p:nvGrpSpPr>
          <p:cNvPr id="5" name="Group 5"/>
          <p:cNvGrpSpPr/>
          <p:nvPr/>
        </p:nvGrpSpPr>
        <p:grpSpPr>
          <a:xfrm>
            <a:off x="1028700" y="5380054"/>
            <a:ext cx="4951014" cy="1181123"/>
            <a:chOff x="0" y="0"/>
            <a:chExt cx="1664831" cy="397165"/>
          </a:xfrm>
        </p:grpSpPr>
        <p:sp>
          <p:nvSpPr>
            <p:cNvPr id="6" name="Freeform 6"/>
            <p:cNvSpPr/>
            <p:nvPr/>
          </p:nvSpPr>
          <p:spPr>
            <a:xfrm>
              <a:off x="0" y="0"/>
              <a:ext cx="1664831" cy="397165"/>
            </a:xfrm>
            <a:custGeom>
              <a:avLst/>
              <a:gdLst/>
              <a:ahLst/>
              <a:cxnLst/>
              <a:rect l="l" t="t" r="r" b="b"/>
              <a:pathLst>
                <a:path w="1664831" h="397165">
                  <a:moveTo>
                    <a:pt x="0" y="0"/>
                  </a:moveTo>
                  <a:lnTo>
                    <a:pt x="1664831" y="0"/>
                  </a:lnTo>
                  <a:lnTo>
                    <a:pt x="1664831" y="397165"/>
                  </a:lnTo>
                  <a:lnTo>
                    <a:pt x="0" y="397165"/>
                  </a:lnTo>
                  <a:close/>
                </a:path>
              </a:pathLst>
            </a:custGeom>
            <a:solidFill>
              <a:srgbClr val="000000"/>
            </a:solidFill>
            <a:ln cap="sq">
              <a:noFill/>
              <a:prstDash val="solid"/>
              <a:miter/>
            </a:ln>
          </p:spPr>
          <p:txBody>
            <a:bodyPr/>
            <a:lstStyle/>
            <a:p>
              <a:endParaRPr lang="es-MX"/>
            </a:p>
          </p:txBody>
        </p:sp>
        <p:sp>
          <p:nvSpPr>
            <p:cNvPr id="7" name="TextBox 7"/>
            <p:cNvSpPr txBox="1"/>
            <p:nvPr/>
          </p:nvSpPr>
          <p:spPr>
            <a:xfrm>
              <a:off x="0" y="-47625"/>
              <a:ext cx="1664831" cy="444790"/>
            </a:xfrm>
            <a:prstGeom prst="rect">
              <a:avLst/>
            </a:prstGeom>
          </p:spPr>
          <p:txBody>
            <a:bodyPr lIns="50800" tIns="50800" rIns="50800" bIns="50800" rtlCol="0" anchor="ctr"/>
            <a:lstStyle/>
            <a:p>
              <a:pPr marL="0" lvl="0" indent="0" algn="ctr">
                <a:lnSpc>
                  <a:spcPts val="4480"/>
                </a:lnSpc>
                <a:spcBef>
                  <a:spcPct val="0"/>
                </a:spcBef>
              </a:pPr>
              <a:r>
                <a:rPr lang="en-US" sz="3200">
                  <a:solidFill>
                    <a:srgbClr val="FFFFFF"/>
                  </a:solidFill>
                  <a:latin typeface="Quicksand"/>
                </a:rPr>
                <a:t>Fórmulas</a:t>
              </a:r>
            </a:p>
          </p:txBody>
        </p:sp>
      </p:grpSp>
      <p:grpSp>
        <p:nvGrpSpPr>
          <p:cNvPr id="8" name="Group 8"/>
          <p:cNvGrpSpPr/>
          <p:nvPr/>
        </p:nvGrpSpPr>
        <p:grpSpPr>
          <a:xfrm>
            <a:off x="6668493" y="5380054"/>
            <a:ext cx="4951014" cy="1181123"/>
            <a:chOff x="0" y="0"/>
            <a:chExt cx="1664831" cy="397165"/>
          </a:xfrm>
        </p:grpSpPr>
        <p:sp>
          <p:nvSpPr>
            <p:cNvPr id="9" name="Freeform 9"/>
            <p:cNvSpPr/>
            <p:nvPr/>
          </p:nvSpPr>
          <p:spPr>
            <a:xfrm>
              <a:off x="0" y="0"/>
              <a:ext cx="1664831" cy="397165"/>
            </a:xfrm>
            <a:custGeom>
              <a:avLst/>
              <a:gdLst/>
              <a:ahLst/>
              <a:cxnLst/>
              <a:rect l="l" t="t" r="r" b="b"/>
              <a:pathLst>
                <a:path w="1664831" h="397165">
                  <a:moveTo>
                    <a:pt x="0" y="0"/>
                  </a:moveTo>
                  <a:lnTo>
                    <a:pt x="1664831" y="0"/>
                  </a:lnTo>
                  <a:lnTo>
                    <a:pt x="1664831" y="397165"/>
                  </a:lnTo>
                  <a:lnTo>
                    <a:pt x="0" y="397165"/>
                  </a:lnTo>
                  <a:close/>
                </a:path>
              </a:pathLst>
            </a:custGeom>
            <a:solidFill>
              <a:srgbClr val="000000"/>
            </a:solidFill>
            <a:ln cap="sq">
              <a:noFill/>
              <a:prstDash val="solid"/>
              <a:miter/>
            </a:ln>
          </p:spPr>
          <p:txBody>
            <a:bodyPr/>
            <a:lstStyle/>
            <a:p>
              <a:endParaRPr lang="es-MX"/>
            </a:p>
          </p:txBody>
        </p:sp>
        <p:sp>
          <p:nvSpPr>
            <p:cNvPr id="10" name="TextBox 10"/>
            <p:cNvSpPr txBox="1"/>
            <p:nvPr/>
          </p:nvSpPr>
          <p:spPr>
            <a:xfrm>
              <a:off x="0" y="-47625"/>
              <a:ext cx="1664831" cy="444790"/>
            </a:xfrm>
            <a:prstGeom prst="rect">
              <a:avLst/>
            </a:prstGeom>
          </p:spPr>
          <p:txBody>
            <a:bodyPr lIns="50800" tIns="50800" rIns="50800" bIns="50800" rtlCol="0" anchor="ctr"/>
            <a:lstStyle/>
            <a:p>
              <a:pPr marL="0" lvl="0" indent="0" algn="ctr">
                <a:lnSpc>
                  <a:spcPts val="4480"/>
                </a:lnSpc>
                <a:spcBef>
                  <a:spcPct val="0"/>
                </a:spcBef>
              </a:pPr>
              <a:r>
                <a:rPr lang="en-US" sz="3200">
                  <a:solidFill>
                    <a:srgbClr val="FFFFFF"/>
                  </a:solidFill>
                  <a:latin typeface="Quicksand"/>
                </a:rPr>
                <a:t>Proyecto</a:t>
              </a:r>
            </a:p>
          </p:txBody>
        </p:sp>
      </p:grpSp>
      <p:grpSp>
        <p:nvGrpSpPr>
          <p:cNvPr id="11" name="Group 11"/>
          <p:cNvGrpSpPr/>
          <p:nvPr/>
        </p:nvGrpSpPr>
        <p:grpSpPr>
          <a:xfrm>
            <a:off x="12305307" y="5380054"/>
            <a:ext cx="4951014" cy="1181123"/>
            <a:chOff x="0" y="0"/>
            <a:chExt cx="1664831" cy="397165"/>
          </a:xfrm>
        </p:grpSpPr>
        <p:sp>
          <p:nvSpPr>
            <p:cNvPr id="12" name="Freeform 12"/>
            <p:cNvSpPr/>
            <p:nvPr/>
          </p:nvSpPr>
          <p:spPr>
            <a:xfrm>
              <a:off x="0" y="0"/>
              <a:ext cx="1664831" cy="397165"/>
            </a:xfrm>
            <a:custGeom>
              <a:avLst/>
              <a:gdLst/>
              <a:ahLst/>
              <a:cxnLst/>
              <a:rect l="l" t="t" r="r" b="b"/>
              <a:pathLst>
                <a:path w="1664831" h="397165">
                  <a:moveTo>
                    <a:pt x="0" y="0"/>
                  </a:moveTo>
                  <a:lnTo>
                    <a:pt x="1664831" y="0"/>
                  </a:lnTo>
                  <a:lnTo>
                    <a:pt x="1664831" y="397165"/>
                  </a:lnTo>
                  <a:lnTo>
                    <a:pt x="0" y="397165"/>
                  </a:lnTo>
                  <a:close/>
                </a:path>
              </a:pathLst>
            </a:custGeom>
            <a:solidFill>
              <a:srgbClr val="000000"/>
            </a:solidFill>
            <a:ln cap="sq">
              <a:noFill/>
              <a:prstDash val="solid"/>
              <a:miter/>
            </a:ln>
          </p:spPr>
          <p:txBody>
            <a:bodyPr/>
            <a:lstStyle/>
            <a:p>
              <a:endParaRPr lang="es-MX"/>
            </a:p>
          </p:txBody>
        </p:sp>
        <p:sp>
          <p:nvSpPr>
            <p:cNvPr id="13" name="TextBox 13"/>
            <p:cNvSpPr txBox="1"/>
            <p:nvPr/>
          </p:nvSpPr>
          <p:spPr>
            <a:xfrm>
              <a:off x="0" y="-47625"/>
              <a:ext cx="1664831" cy="444790"/>
            </a:xfrm>
            <a:prstGeom prst="rect">
              <a:avLst/>
            </a:prstGeom>
          </p:spPr>
          <p:txBody>
            <a:bodyPr lIns="50800" tIns="50800" rIns="50800" bIns="50800" rtlCol="0" anchor="ctr"/>
            <a:lstStyle/>
            <a:p>
              <a:pPr marL="0" lvl="0" indent="0" algn="ctr">
                <a:lnSpc>
                  <a:spcPts val="4480"/>
                </a:lnSpc>
                <a:spcBef>
                  <a:spcPct val="0"/>
                </a:spcBef>
              </a:pPr>
              <a:r>
                <a:rPr lang="en-US" sz="3200">
                  <a:solidFill>
                    <a:srgbClr val="FFFFFF"/>
                  </a:solidFill>
                  <a:latin typeface="Quicksand"/>
                </a:rPr>
                <a:t>Matemáticas</a:t>
              </a:r>
            </a:p>
          </p:txBody>
        </p:sp>
      </p:grpSp>
      <p:sp>
        <p:nvSpPr>
          <p:cNvPr id="14" name="Freeform 14"/>
          <p:cNvSpPr/>
          <p:nvPr/>
        </p:nvSpPr>
        <p:spPr>
          <a:xfrm>
            <a:off x="1930716" y="3785841"/>
            <a:ext cx="3146981" cy="881155"/>
          </a:xfrm>
          <a:custGeom>
            <a:avLst/>
            <a:gdLst/>
            <a:ahLst/>
            <a:cxnLst/>
            <a:rect l="l" t="t" r="r" b="b"/>
            <a:pathLst>
              <a:path w="3146981" h="881155">
                <a:moveTo>
                  <a:pt x="0" y="0"/>
                </a:moveTo>
                <a:lnTo>
                  <a:pt x="3146981" y="0"/>
                </a:lnTo>
                <a:lnTo>
                  <a:pt x="3146981" y="881154"/>
                </a:lnTo>
                <a:lnTo>
                  <a:pt x="0" y="881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5" name="Freeform 15"/>
          <p:cNvSpPr/>
          <p:nvPr/>
        </p:nvSpPr>
        <p:spPr>
          <a:xfrm>
            <a:off x="7960162" y="2851509"/>
            <a:ext cx="2367676" cy="2291991"/>
          </a:xfrm>
          <a:custGeom>
            <a:avLst/>
            <a:gdLst/>
            <a:ahLst/>
            <a:cxnLst/>
            <a:rect l="l" t="t" r="r" b="b"/>
            <a:pathLst>
              <a:path w="2367676" h="2291991">
                <a:moveTo>
                  <a:pt x="0" y="0"/>
                </a:moveTo>
                <a:lnTo>
                  <a:pt x="2367676" y="0"/>
                </a:lnTo>
                <a:lnTo>
                  <a:pt x="2367676" y="2291991"/>
                </a:lnTo>
                <a:lnTo>
                  <a:pt x="0" y="2291991"/>
                </a:lnTo>
                <a:lnTo>
                  <a:pt x="0" y="0"/>
                </a:lnTo>
                <a:close/>
              </a:path>
            </a:pathLst>
          </a:custGeom>
          <a:blipFill>
            <a:blip r:embed="rId4">
              <a:extLst>
                <a:ext uri="{96DAC541-7B7A-43D3-8B79-37D633B846F1}">
                  <asvg:svgBlip xmlns:asvg="http://schemas.microsoft.com/office/drawing/2016/SVG/main" r:embed="rId5"/>
                </a:ext>
              </a:extLst>
            </a:blip>
            <a:stretch>
              <a:fillRect b="-36577"/>
            </a:stretch>
          </a:blipFill>
        </p:spPr>
        <p:txBody>
          <a:bodyPr/>
          <a:lstStyle/>
          <a:p>
            <a:endParaRPr lang="es-MX"/>
          </a:p>
        </p:txBody>
      </p:sp>
      <p:sp>
        <p:nvSpPr>
          <p:cNvPr id="16" name="Freeform 16"/>
          <p:cNvSpPr/>
          <p:nvPr/>
        </p:nvSpPr>
        <p:spPr>
          <a:xfrm>
            <a:off x="12858624" y="2986587"/>
            <a:ext cx="3844379" cy="2021835"/>
          </a:xfrm>
          <a:custGeom>
            <a:avLst/>
            <a:gdLst/>
            <a:ahLst/>
            <a:cxnLst/>
            <a:rect l="l" t="t" r="r" b="b"/>
            <a:pathLst>
              <a:path w="3844379" h="2021835">
                <a:moveTo>
                  <a:pt x="0" y="0"/>
                </a:moveTo>
                <a:lnTo>
                  <a:pt x="3844379" y="0"/>
                </a:lnTo>
                <a:lnTo>
                  <a:pt x="3844379" y="2021835"/>
                </a:lnTo>
                <a:lnTo>
                  <a:pt x="0" y="2021835"/>
                </a:lnTo>
                <a:lnTo>
                  <a:pt x="0" y="0"/>
                </a:lnTo>
                <a:close/>
              </a:path>
            </a:pathLst>
          </a:custGeom>
          <a:blipFill>
            <a:blip r:embed="rId6">
              <a:extLst>
                <a:ext uri="{96DAC541-7B7A-43D3-8B79-37D633B846F1}">
                  <asvg:svgBlip xmlns:asvg="http://schemas.microsoft.com/office/drawing/2016/SVG/main" r:embed="rId7"/>
                </a:ext>
              </a:extLst>
            </a:blip>
            <a:stretch>
              <a:fillRect b="-71128"/>
            </a:stretch>
          </a:blipFill>
        </p:spPr>
        <p:txBody>
          <a:bodyPr/>
          <a:lstStyle/>
          <a:p>
            <a:endParaRPr lang="es-MX"/>
          </a:p>
        </p:txBody>
      </p:sp>
      <p:sp>
        <p:nvSpPr>
          <p:cNvPr id="17" name="TextBox 17"/>
          <p:cNvSpPr txBox="1"/>
          <p:nvPr/>
        </p:nvSpPr>
        <p:spPr>
          <a:xfrm>
            <a:off x="3030310" y="1121141"/>
            <a:ext cx="11551636"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Conclusiones</a:t>
            </a:r>
          </a:p>
        </p:txBody>
      </p:sp>
      <p:sp>
        <p:nvSpPr>
          <p:cNvPr id="18" name="TextBox 18"/>
          <p:cNvSpPr txBox="1"/>
          <p:nvPr/>
        </p:nvSpPr>
        <p:spPr>
          <a:xfrm>
            <a:off x="1028700" y="6990963"/>
            <a:ext cx="4951014" cy="2267337"/>
          </a:xfrm>
          <a:prstGeom prst="rect">
            <a:avLst/>
          </a:prstGeom>
        </p:spPr>
        <p:txBody>
          <a:bodyPr lIns="0" tIns="0" rIns="0" bIns="0" rtlCol="0" anchor="t">
            <a:spAutoFit/>
          </a:bodyPr>
          <a:lstStyle/>
          <a:p>
            <a:pPr marL="0" lvl="0" indent="0" algn="ctr">
              <a:lnSpc>
                <a:spcPts val="3640"/>
              </a:lnSpc>
              <a:spcBef>
                <a:spcPct val="0"/>
              </a:spcBef>
            </a:pPr>
            <a:r>
              <a:rPr lang="en-US" sz="2600" u="none" strike="noStrike" spc="-52">
                <a:solidFill>
                  <a:srgbClr val="000000"/>
                </a:solidFill>
                <a:latin typeface="Quicksand"/>
              </a:rPr>
              <a:t>Lorem ipsum dolor sit amet, consectetur adipiscing elit. Nulla accumsan nisl sit amet faucibus accumsan. Aliquam fringilla erat non est blandit.</a:t>
            </a:r>
          </a:p>
        </p:txBody>
      </p:sp>
      <p:sp>
        <p:nvSpPr>
          <p:cNvPr id="19" name="TextBox 19"/>
          <p:cNvSpPr txBox="1"/>
          <p:nvPr/>
        </p:nvSpPr>
        <p:spPr>
          <a:xfrm>
            <a:off x="6668493" y="6990963"/>
            <a:ext cx="4951014" cy="2267337"/>
          </a:xfrm>
          <a:prstGeom prst="rect">
            <a:avLst/>
          </a:prstGeom>
        </p:spPr>
        <p:txBody>
          <a:bodyPr lIns="0" tIns="0" rIns="0" bIns="0" rtlCol="0" anchor="t">
            <a:spAutoFit/>
          </a:bodyPr>
          <a:lstStyle/>
          <a:p>
            <a:pPr marL="0" lvl="0" indent="0" algn="ctr">
              <a:lnSpc>
                <a:spcPts val="3640"/>
              </a:lnSpc>
              <a:spcBef>
                <a:spcPct val="0"/>
              </a:spcBef>
            </a:pPr>
            <a:r>
              <a:rPr lang="en-US" sz="2600" u="none" strike="noStrike" spc="-52">
                <a:solidFill>
                  <a:srgbClr val="000000"/>
                </a:solidFill>
                <a:latin typeface="Quicksand"/>
              </a:rPr>
              <a:t>Lorem ipsum dolor sit amet, consectetur adipiscing elit. Nulla accumsan nisl sit amet faucibus accumsan. Aliquam fringilla erat non est blandit.</a:t>
            </a:r>
          </a:p>
        </p:txBody>
      </p:sp>
      <p:sp>
        <p:nvSpPr>
          <p:cNvPr id="20" name="TextBox 20"/>
          <p:cNvSpPr txBox="1"/>
          <p:nvPr/>
        </p:nvSpPr>
        <p:spPr>
          <a:xfrm>
            <a:off x="12305307" y="6990963"/>
            <a:ext cx="4951014" cy="2267337"/>
          </a:xfrm>
          <a:prstGeom prst="rect">
            <a:avLst/>
          </a:prstGeom>
        </p:spPr>
        <p:txBody>
          <a:bodyPr lIns="0" tIns="0" rIns="0" bIns="0" rtlCol="0" anchor="t">
            <a:spAutoFit/>
          </a:bodyPr>
          <a:lstStyle/>
          <a:p>
            <a:pPr marL="0" lvl="0" indent="0" algn="ctr">
              <a:lnSpc>
                <a:spcPts val="3640"/>
              </a:lnSpc>
              <a:spcBef>
                <a:spcPct val="0"/>
              </a:spcBef>
            </a:pPr>
            <a:r>
              <a:rPr lang="en-US" sz="2600" u="none" strike="noStrike" spc="-52">
                <a:solidFill>
                  <a:srgbClr val="000000"/>
                </a:solidFill>
                <a:latin typeface="Quicksand"/>
              </a:rPr>
              <a:t>Lorem ipsum dolor sit amet, consectetur adipiscing elit. Nulla accumsan nisl sit amet faucibus accumsan. Aliquam fringilla erat non est blandit.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08</a:t>
              </a:r>
            </a:p>
          </p:txBody>
        </p:sp>
      </p:grpSp>
      <p:sp>
        <p:nvSpPr>
          <p:cNvPr id="5" name="Freeform 5"/>
          <p:cNvSpPr/>
          <p:nvPr/>
        </p:nvSpPr>
        <p:spPr>
          <a:xfrm>
            <a:off x="15059757" y="-650715"/>
            <a:ext cx="3674925" cy="4858675"/>
          </a:xfrm>
          <a:custGeom>
            <a:avLst/>
            <a:gdLst/>
            <a:ahLst/>
            <a:cxnLst/>
            <a:rect l="l" t="t" r="r" b="b"/>
            <a:pathLst>
              <a:path w="3674925" h="4858675">
                <a:moveTo>
                  <a:pt x="0" y="0"/>
                </a:moveTo>
                <a:lnTo>
                  <a:pt x="3674925" y="0"/>
                </a:lnTo>
                <a:lnTo>
                  <a:pt x="3674925" y="4858675"/>
                </a:lnTo>
                <a:lnTo>
                  <a:pt x="0" y="4858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a:off x="16280083" y="5143401"/>
            <a:ext cx="4909197" cy="4114800"/>
          </a:xfrm>
          <a:custGeom>
            <a:avLst/>
            <a:gdLst/>
            <a:ahLst/>
            <a:cxnLst/>
            <a:rect l="l" t="t" r="r" b="b"/>
            <a:pathLst>
              <a:path w="4909197" h="4114800">
                <a:moveTo>
                  <a:pt x="0" y="0"/>
                </a:moveTo>
                <a:lnTo>
                  <a:pt x="4909197" y="0"/>
                </a:lnTo>
                <a:lnTo>
                  <a:pt x="49091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TextBox 7"/>
          <p:cNvSpPr txBox="1"/>
          <p:nvPr/>
        </p:nvSpPr>
        <p:spPr>
          <a:xfrm>
            <a:off x="3030310" y="1121141"/>
            <a:ext cx="11551636"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Bibliografía</a:t>
            </a:r>
          </a:p>
        </p:txBody>
      </p:sp>
      <p:sp>
        <p:nvSpPr>
          <p:cNvPr id="8" name="TextBox 8"/>
          <p:cNvSpPr txBox="1"/>
          <p:nvPr/>
        </p:nvSpPr>
        <p:spPr>
          <a:xfrm>
            <a:off x="5401549" y="4210962"/>
            <a:ext cx="9467708" cy="684360"/>
          </a:xfrm>
          <a:prstGeom prst="rect">
            <a:avLst/>
          </a:prstGeom>
        </p:spPr>
        <p:txBody>
          <a:bodyPr lIns="0" tIns="0" rIns="0" bIns="0" rtlCol="0" anchor="t">
            <a:spAutoFit/>
          </a:bodyPr>
          <a:lstStyle/>
          <a:p>
            <a:pPr algn="l">
              <a:lnSpc>
                <a:spcPts val="2635"/>
              </a:lnSpc>
            </a:pPr>
            <a:r>
              <a:rPr lang="en-US" sz="2374">
                <a:solidFill>
                  <a:srgbClr val="000000"/>
                </a:solidFill>
                <a:latin typeface="Quicksand"/>
              </a:rPr>
              <a:t>Lorem ipsum dolor sit amet, consectetur adipiscing elit. Ut a enim nec nisl ullamcorper eleifend. Praesent risus leo, fringilla et ipsum.</a:t>
            </a:r>
          </a:p>
        </p:txBody>
      </p:sp>
      <p:sp>
        <p:nvSpPr>
          <p:cNvPr id="9" name="TextBox 9"/>
          <p:cNvSpPr txBox="1"/>
          <p:nvPr/>
        </p:nvSpPr>
        <p:spPr>
          <a:xfrm>
            <a:off x="5401549" y="3118588"/>
            <a:ext cx="9467708" cy="684360"/>
          </a:xfrm>
          <a:prstGeom prst="rect">
            <a:avLst/>
          </a:prstGeom>
        </p:spPr>
        <p:txBody>
          <a:bodyPr lIns="0" tIns="0" rIns="0" bIns="0" rtlCol="0" anchor="t">
            <a:spAutoFit/>
          </a:bodyPr>
          <a:lstStyle/>
          <a:p>
            <a:pPr algn="l">
              <a:lnSpc>
                <a:spcPts val="2635"/>
              </a:lnSpc>
            </a:pPr>
            <a:r>
              <a:rPr lang="en-US" sz="2374">
                <a:solidFill>
                  <a:srgbClr val="000000"/>
                </a:solidFill>
                <a:latin typeface="Quicksand"/>
              </a:rPr>
              <a:t>Lorem ipsum dolor sit amet, consectetur adipiscing elit. Ut a enim nec nisl ullamcorper eleifend. Praesent risus leo, fringilla et ipsum.</a:t>
            </a:r>
          </a:p>
        </p:txBody>
      </p:sp>
      <p:sp>
        <p:nvSpPr>
          <p:cNvPr id="10" name="TextBox 10"/>
          <p:cNvSpPr txBox="1"/>
          <p:nvPr/>
        </p:nvSpPr>
        <p:spPr>
          <a:xfrm>
            <a:off x="5401549" y="5303337"/>
            <a:ext cx="9467708" cy="684360"/>
          </a:xfrm>
          <a:prstGeom prst="rect">
            <a:avLst/>
          </a:prstGeom>
        </p:spPr>
        <p:txBody>
          <a:bodyPr lIns="0" tIns="0" rIns="0" bIns="0" rtlCol="0" anchor="t">
            <a:spAutoFit/>
          </a:bodyPr>
          <a:lstStyle/>
          <a:p>
            <a:pPr algn="l">
              <a:lnSpc>
                <a:spcPts val="2635"/>
              </a:lnSpc>
            </a:pPr>
            <a:r>
              <a:rPr lang="en-US" sz="2374">
                <a:solidFill>
                  <a:srgbClr val="000000"/>
                </a:solidFill>
                <a:latin typeface="Quicksand"/>
              </a:rPr>
              <a:t>Lorem ipsum dolor sit amet, consectetur adipiscing elit. Ut a enim nec nisl ullamcorper eleifend. Praesent risus leo, fringilla et ipsum.</a:t>
            </a:r>
          </a:p>
        </p:txBody>
      </p:sp>
      <p:sp>
        <p:nvSpPr>
          <p:cNvPr id="11" name="TextBox 11"/>
          <p:cNvSpPr txBox="1"/>
          <p:nvPr/>
        </p:nvSpPr>
        <p:spPr>
          <a:xfrm>
            <a:off x="5401549" y="6395712"/>
            <a:ext cx="9467708" cy="684360"/>
          </a:xfrm>
          <a:prstGeom prst="rect">
            <a:avLst/>
          </a:prstGeom>
        </p:spPr>
        <p:txBody>
          <a:bodyPr lIns="0" tIns="0" rIns="0" bIns="0" rtlCol="0" anchor="t">
            <a:spAutoFit/>
          </a:bodyPr>
          <a:lstStyle/>
          <a:p>
            <a:pPr algn="l">
              <a:lnSpc>
                <a:spcPts val="2635"/>
              </a:lnSpc>
            </a:pPr>
            <a:r>
              <a:rPr lang="en-US" sz="2374">
                <a:solidFill>
                  <a:srgbClr val="000000"/>
                </a:solidFill>
                <a:latin typeface="Quicksand"/>
              </a:rPr>
              <a:t>Lorem ipsum dolor sit amet, consectetur adipiscing elit. Ut a enim nec nisl ullamcorper eleifend. Praesent risus leo, fringilla et ipsum.</a:t>
            </a:r>
          </a:p>
        </p:txBody>
      </p:sp>
      <p:sp>
        <p:nvSpPr>
          <p:cNvPr id="12" name="TextBox 12"/>
          <p:cNvSpPr txBox="1"/>
          <p:nvPr/>
        </p:nvSpPr>
        <p:spPr>
          <a:xfrm>
            <a:off x="5401549" y="7488087"/>
            <a:ext cx="9467708" cy="684360"/>
          </a:xfrm>
          <a:prstGeom prst="rect">
            <a:avLst/>
          </a:prstGeom>
        </p:spPr>
        <p:txBody>
          <a:bodyPr lIns="0" tIns="0" rIns="0" bIns="0" rtlCol="0" anchor="t">
            <a:spAutoFit/>
          </a:bodyPr>
          <a:lstStyle/>
          <a:p>
            <a:pPr algn="l">
              <a:lnSpc>
                <a:spcPts val="2635"/>
              </a:lnSpc>
            </a:pPr>
            <a:r>
              <a:rPr lang="en-US" sz="2374">
                <a:solidFill>
                  <a:srgbClr val="000000"/>
                </a:solidFill>
                <a:latin typeface="Quicksand"/>
              </a:rPr>
              <a:t>Lorem ipsum dolor sit amet, consectetur adipiscing elit. Ut a enim nec nisl ullamcorper eleifend. Praesent risus leo, fringilla et ipsum.</a:t>
            </a:r>
          </a:p>
        </p:txBody>
      </p:sp>
      <p:sp>
        <p:nvSpPr>
          <p:cNvPr id="13" name="TextBox 13"/>
          <p:cNvSpPr txBox="1"/>
          <p:nvPr/>
        </p:nvSpPr>
        <p:spPr>
          <a:xfrm>
            <a:off x="5401549" y="8580462"/>
            <a:ext cx="9467708" cy="684360"/>
          </a:xfrm>
          <a:prstGeom prst="rect">
            <a:avLst/>
          </a:prstGeom>
        </p:spPr>
        <p:txBody>
          <a:bodyPr lIns="0" tIns="0" rIns="0" bIns="0" rtlCol="0" anchor="t">
            <a:spAutoFit/>
          </a:bodyPr>
          <a:lstStyle/>
          <a:p>
            <a:pPr algn="l">
              <a:lnSpc>
                <a:spcPts val="2635"/>
              </a:lnSpc>
            </a:pPr>
            <a:r>
              <a:rPr lang="en-US" sz="2374">
                <a:solidFill>
                  <a:srgbClr val="000000"/>
                </a:solidFill>
                <a:latin typeface="Quicksand"/>
              </a:rPr>
              <a:t>Lorem ipsum dolor sit amet, consectetur adipiscing elit. Ut a enim nec nisl ullamcorper eleifend. Praesent risus leo, fringilla et ipsum.</a:t>
            </a:r>
          </a:p>
        </p:txBody>
      </p:sp>
      <p:grpSp>
        <p:nvGrpSpPr>
          <p:cNvPr id="14" name="Group 14"/>
          <p:cNvGrpSpPr/>
          <p:nvPr/>
        </p:nvGrpSpPr>
        <p:grpSpPr>
          <a:xfrm>
            <a:off x="1028700" y="4207960"/>
            <a:ext cx="4185777" cy="680742"/>
            <a:chOff x="0" y="0"/>
            <a:chExt cx="5581036" cy="907656"/>
          </a:xfrm>
        </p:grpSpPr>
        <p:sp>
          <p:nvSpPr>
            <p:cNvPr id="15" name="TextBox 15"/>
            <p:cNvSpPr txBox="1"/>
            <p:nvPr/>
          </p:nvSpPr>
          <p:spPr>
            <a:xfrm>
              <a:off x="0" y="9525"/>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Bold"/>
                </a:rPr>
                <a:t>Alejandro Torres, 2030</a:t>
              </a:r>
            </a:p>
          </p:txBody>
        </p:sp>
        <p:sp>
          <p:nvSpPr>
            <p:cNvPr id="16" name="TextBox 16"/>
            <p:cNvSpPr txBox="1"/>
            <p:nvPr/>
          </p:nvSpPr>
          <p:spPr>
            <a:xfrm>
              <a:off x="0" y="463353"/>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a:rPr>
                <a:t>Borcelle Investigación</a:t>
              </a:r>
            </a:p>
          </p:txBody>
        </p:sp>
      </p:grpSp>
      <p:grpSp>
        <p:nvGrpSpPr>
          <p:cNvPr id="17" name="Group 17"/>
          <p:cNvGrpSpPr/>
          <p:nvPr/>
        </p:nvGrpSpPr>
        <p:grpSpPr>
          <a:xfrm>
            <a:off x="1028700" y="3115585"/>
            <a:ext cx="4185777" cy="680742"/>
            <a:chOff x="0" y="0"/>
            <a:chExt cx="5581036" cy="907656"/>
          </a:xfrm>
        </p:grpSpPr>
        <p:sp>
          <p:nvSpPr>
            <p:cNvPr id="18" name="TextBox 18"/>
            <p:cNvSpPr txBox="1"/>
            <p:nvPr/>
          </p:nvSpPr>
          <p:spPr>
            <a:xfrm>
              <a:off x="0" y="9525"/>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Bold"/>
                </a:rPr>
                <a:t>Andrea Flores, 2030</a:t>
              </a:r>
            </a:p>
          </p:txBody>
        </p:sp>
        <p:sp>
          <p:nvSpPr>
            <p:cNvPr id="19" name="TextBox 19"/>
            <p:cNvSpPr txBox="1"/>
            <p:nvPr/>
          </p:nvSpPr>
          <p:spPr>
            <a:xfrm>
              <a:off x="0" y="463353"/>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a:rPr>
                <a:t>Borcelle Investigación</a:t>
              </a:r>
            </a:p>
          </p:txBody>
        </p:sp>
      </p:grpSp>
      <p:grpSp>
        <p:nvGrpSpPr>
          <p:cNvPr id="20" name="Group 20"/>
          <p:cNvGrpSpPr/>
          <p:nvPr/>
        </p:nvGrpSpPr>
        <p:grpSpPr>
          <a:xfrm>
            <a:off x="1028700" y="5300335"/>
            <a:ext cx="4185777" cy="680742"/>
            <a:chOff x="0" y="0"/>
            <a:chExt cx="5581036" cy="907656"/>
          </a:xfrm>
        </p:grpSpPr>
        <p:sp>
          <p:nvSpPr>
            <p:cNvPr id="21" name="TextBox 21"/>
            <p:cNvSpPr txBox="1"/>
            <p:nvPr/>
          </p:nvSpPr>
          <p:spPr>
            <a:xfrm>
              <a:off x="0" y="9525"/>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Bold"/>
                </a:rPr>
                <a:t>Maite Allende, 2030</a:t>
              </a:r>
            </a:p>
          </p:txBody>
        </p:sp>
        <p:sp>
          <p:nvSpPr>
            <p:cNvPr id="22" name="TextBox 22"/>
            <p:cNvSpPr txBox="1"/>
            <p:nvPr/>
          </p:nvSpPr>
          <p:spPr>
            <a:xfrm>
              <a:off x="0" y="463353"/>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a:rPr>
                <a:t>Borcelle Investigación</a:t>
              </a:r>
            </a:p>
          </p:txBody>
        </p:sp>
      </p:grpSp>
      <p:grpSp>
        <p:nvGrpSpPr>
          <p:cNvPr id="23" name="Group 23"/>
          <p:cNvGrpSpPr/>
          <p:nvPr/>
        </p:nvGrpSpPr>
        <p:grpSpPr>
          <a:xfrm>
            <a:off x="1028700" y="6392709"/>
            <a:ext cx="4185777" cy="680742"/>
            <a:chOff x="0" y="0"/>
            <a:chExt cx="5581036" cy="907656"/>
          </a:xfrm>
        </p:grpSpPr>
        <p:sp>
          <p:nvSpPr>
            <p:cNvPr id="24" name="TextBox 24"/>
            <p:cNvSpPr txBox="1"/>
            <p:nvPr/>
          </p:nvSpPr>
          <p:spPr>
            <a:xfrm>
              <a:off x="0" y="9525"/>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Bold"/>
                </a:rPr>
                <a:t>Leire Arza, 2030</a:t>
              </a:r>
            </a:p>
          </p:txBody>
        </p:sp>
        <p:sp>
          <p:nvSpPr>
            <p:cNvPr id="25" name="TextBox 25"/>
            <p:cNvSpPr txBox="1"/>
            <p:nvPr/>
          </p:nvSpPr>
          <p:spPr>
            <a:xfrm>
              <a:off x="0" y="463353"/>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a:rPr>
                <a:t>Borcelle Investigación</a:t>
              </a:r>
            </a:p>
          </p:txBody>
        </p:sp>
      </p:grpSp>
      <p:grpSp>
        <p:nvGrpSpPr>
          <p:cNvPr id="26" name="Group 26"/>
          <p:cNvGrpSpPr/>
          <p:nvPr/>
        </p:nvGrpSpPr>
        <p:grpSpPr>
          <a:xfrm>
            <a:off x="1028700" y="7485084"/>
            <a:ext cx="4185777" cy="680742"/>
            <a:chOff x="0" y="0"/>
            <a:chExt cx="5581036" cy="907656"/>
          </a:xfrm>
        </p:grpSpPr>
        <p:sp>
          <p:nvSpPr>
            <p:cNvPr id="27" name="TextBox 27"/>
            <p:cNvSpPr txBox="1"/>
            <p:nvPr/>
          </p:nvSpPr>
          <p:spPr>
            <a:xfrm>
              <a:off x="0" y="9525"/>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Bold"/>
                </a:rPr>
                <a:t>Lúa Couceiro, 2030</a:t>
              </a:r>
            </a:p>
          </p:txBody>
        </p:sp>
        <p:sp>
          <p:nvSpPr>
            <p:cNvPr id="28" name="TextBox 28"/>
            <p:cNvSpPr txBox="1"/>
            <p:nvPr/>
          </p:nvSpPr>
          <p:spPr>
            <a:xfrm>
              <a:off x="0" y="463353"/>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a:rPr>
                <a:t>Borcelle Investigación</a:t>
              </a:r>
            </a:p>
          </p:txBody>
        </p:sp>
      </p:grpSp>
      <p:grpSp>
        <p:nvGrpSpPr>
          <p:cNvPr id="29" name="Group 29"/>
          <p:cNvGrpSpPr/>
          <p:nvPr/>
        </p:nvGrpSpPr>
        <p:grpSpPr>
          <a:xfrm>
            <a:off x="1028700" y="8577459"/>
            <a:ext cx="4185777" cy="680742"/>
            <a:chOff x="0" y="0"/>
            <a:chExt cx="5581036" cy="907656"/>
          </a:xfrm>
        </p:grpSpPr>
        <p:sp>
          <p:nvSpPr>
            <p:cNvPr id="30" name="TextBox 30"/>
            <p:cNvSpPr txBox="1"/>
            <p:nvPr/>
          </p:nvSpPr>
          <p:spPr>
            <a:xfrm>
              <a:off x="0" y="9525"/>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Bold"/>
                </a:rPr>
                <a:t>Rafa Ramírez, 2030</a:t>
              </a:r>
            </a:p>
          </p:txBody>
        </p:sp>
        <p:sp>
          <p:nvSpPr>
            <p:cNvPr id="31" name="TextBox 31"/>
            <p:cNvSpPr txBox="1"/>
            <p:nvPr/>
          </p:nvSpPr>
          <p:spPr>
            <a:xfrm>
              <a:off x="0" y="463353"/>
              <a:ext cx="5581036" cy="444303"/>
            </a:xfrm>
            <a:prstGeom prst="rect">
              <a:avLst/>
            </a:prstGeom>
          </p:spPr>
          <p:txBody>
            <a:bodyPr lIns="0" tIns="0" rIns="0" bIns="0" rtlCol="0" anchor="t">
              <a:spAutoFit/>
            </a:bodyPr>
            <a:lstStyle/>
            <a:p>
              <a:pPr algn="l">
                <a:lnSpc>
                  <a:spcPts val="2534"/>
                </a:lnSpc>
              </a:pPr>
              <a:r>
                <a:rPr lang="en-US" sz="2283">
                  <a:solidFill>
                    <a:srgbClr val="000000"/>
                  </a:solidFill>
                  <a:latin typeface="Quicksand"/>
                </a:rPr>
                <a:t>Borcelle Investigación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3" name="Freeform 3"/>
          <p:cNvSpPr/>
          <p:nvPr/>
        </p:nvSpPr>
        <p:spPr>
          <a:xfrm>
            <a:off x="-2074191" y="2989011"/>
            <a:ext cx="4860763" cy="1299149"/>
          </a:xfrm>
          <a:custGeom>
            <a:avLst/>
            <a:gdLst/>
            <a:ahLst/>
            <a:cxnLst/>
            <a:rect l="l" t="t" r="r" b="b"/>
            <a:pathLst>
              <a:path w="4860763" h="1299149">
                <a:moveTo>
                  <a:pt x="0" y="0"/>
                </a:moveTo>
                <a:lnTo>
                  <a:pt x="4860763" y="0"/>
                </a:lnTo>
                <a:lnTo>
                  <a:pt x="4860763" y="1299150"/>
                </a:lnTo>
                <a:lnTo>
                  <a:pt x="0" y="1299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TextBox 4"/>
          <p:cNvSpPr txBox="1"/>
          <p:nvPr/>
        </p:nvSpPr>
        <p:spPr>
          <a:xfrm>
            <a:off x="3405541" y="2912811"/>
            <a:ext cx="11476918" cy="4385178"/>
          </a:xfrm>
          <a:prstGeom prst="rect">
            <a:avLst/>
          </a:prstGeom>
        </p:spPr>
        <p:txBody>
          <a:bodyPr lIns="0" tIns="0" rIns="0" bIns="0" rtlCol="0" anchor="t">
            <a:spAutoFit/>
          </a:bodyPr>
          <a:lstStyle/>
          <a:p>
            <a:pPr algn="ctr">
              <a:lnSpc>
                <a:spcPts val="17220"/>
              </a:lnSpc>
            </a:pPr>
            <a:r>
              <a:rPr lang="en-US" sz="14000">
                <a:solidFill>
                  <a:srgbClr val="FFFFFF"/>
                </a:solidFill>
                <a:latin typeface="Bobby Jones"/>
              </a:rPr>
              <a:t>¡GRACIAS POR LA ATENCIÓN!</a:t>
            </a:r>
          </a:p>
        </p:txBody>
      </p:sp>
      <p:sp>
        <p:nvSpPr>
          <p:cNvPr id="5" name="Freeform 5"/>
          <p:cNvSpPr/>
          <p:nvPr/>
        </p:nvSpPr>
        <p:spPr>
          <a:xfrm>
            <a:off x="13910875" y="7977661"/>
            <a:ext cx="4909197" cy="4114800"/>
          </a:xfrm>
          <a:custGeom>
            <a:avLst/>
            <a:gdLst/>
            <a:ahLst/>
            <a:cxnLst/>
            <a:rect l="l" t="t" r="r" b="b"/>
            <a:pathLst>
              <a:path w="4909197" h="4114800">
                <a:moveTo>
                  <a:pt x="0" y="0"/>
                </a:moveTo>
                <a:lnTo>
                  <a:pt x="4909197" y="0"/>
                </a:lnTo>
                <a:lnTo>
                  <a:pt x="490919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6" name="Freeform 6"/>
          <p:cNvSpPr/>
          <p:nvPr/>
        </p:nvSpPr>
        <p:spPr>
          <a:xfrm>
            <a:off x="1003547" y="786056"/>
            <a:ext cx="3999968" cy="734539"/>
          </a:xfrm>
          <a:custGeom>
            <a:avLst/>
            <a:gdLst/>
            <a:ahLst/>
            <a:cxnLst/>
            <a:rect l="l" t="t" r="r" b="b"/>
            <a:pathLst>
              <a:path w="3999968" h="734539">
                <a:moveTo>
                  <a:pt x="0" y="0"/>
                </a:moveTo>
                <a:lnTo>
                  <a:pt x="3999967" y="0"/>
                </a:lnTo>
                <a:lnTo>
                  <a:pt x="3999967" y="734540"/>
                </a:lnTo>
                <a:lnTo>
                  <a:pt x="0" y="734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7" name="Freeform 7"/>
          <p:cNvSpPr/>
          <p:nvPr/>
        </p:nvSpPr>
        <p:spPr>
          <a:xfrm>
            <a:off x="-2856003" y="6382140"/>
            <a:ext cx="4919870" cy="4114800"/>
          </a:xfrm>
          <a:custGeom>
            <a:avLst/>
            <a:gdLst/>
            <a:ahLst/>
            <a:cxnLst/>
            <a:rect l="l" t="t" r="r" b="b"/>
            <a:pathLst>
              <a:path w="4919870" h="4114800">
                <a:moveTo>
                  <a:pt x="0" y="0"/>
                </a:moveTo>
                <a:lnTo>
                  <a:pt x="4919870" y="0"/>
                </a:lnTo>
                <a:lnTo>
                  <a:pt x="491987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8" name="Freeform 8"/>
          <p:cNvSpPr/>
          <p:nvPr/>
        </p:nvSpPr>
        <p:spPr>
          <a:xfrm>
            <a:off x="13680118" y="-549559"/>
            <a:ext cx="2272974" cy="2671231"/>
          </a:xfrm>
          <a:custGeom>
            <a:avLst/>
            <a:gdLst/>
            <a:ahLst/>
            <a:cxnLst/>
            <a:rect l="l" t="t" r="r" b="b"/>
            <a:pathLst>
              <a:path w="2272974" h="2671231">
                <a:moveTo>
                  <a:pt x="0" y="0"/>
                </a:moveTo>
                <a:lnTo>
                  <a:pt x="2272974" y="0"/>
                </a:lnTo>
                <a:lnTo>
                  <a:pt x="2272974" y="2671231"/>
                </a:lnTo>
                <a:lnTo>
                  <a:pt x="0" y="26712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a:p>
        </p:txBody>
      </p:sp>
      <p:sp>
        <p:nvSpPr>
          <p:cNvPr id="9" name="Freeform 9"/>
          <p:cNvSpPr/>
          <p:nvPr/>
        </p:nvSpPr>
        <p:spPr>
          <a:xfrm>
            <a:off x="3003530" y="8908542"/>
            <a:ext cx="4329063" cy="700521"/>
          </a:xfrm>
          <a:custGeom>
            <a:avLst/>
            <a:gdLst/>
            <a:ahLst/>
            <a:cxnLst/>
            <a:rect l="l" t="t" r="r" b="b"/>
            <a:pathLst>
              <a:path w="4329063" h="700521">
                <a:moveTo>
                  <a:pt x="0" y="0"/>
                </a:moveTo>
                <a:lnTo>
                  <a:pt x="4329064" y="0"/>
                </a:lnTo>
                <a:lnTo>
                  <a:pt x="4329064" y="700521"/>
                </a:lnTo>
                <a:lnTo>
                  <a:pt x="0" y="7005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a:p>
        </p:txBody>
      </p:sp>
      <p:sp>
        <p:nvSpPr>
          <p:cNvPr id="10" name="Freeform 10"/>
          <p:cNvSpPr/>
          <p:nvPr/>
        </p:nvSpPr>
        <p:spPr>
          <a:xfrm>
            <a:off x="8973612" y="8908542"/>
            <a:ext cx="3478876" cy="4114800"/>
          </a:xfrm>
          <a:custGeom>
            <a:avLst/>
            <a:gdLst/>
            <a:ahLst/>
            <a:cxnLst/>
            <a:rect l="l" t="t" r="r" b="b"/>
            <a:pathLst>
              <a:path w="3478876" h="4114800">
                <a:moveTo>
                  <a:pt x="0" y="0"/>
                </a:moveTo>
                <a:lnTo>
                  <a:pt x="3478876" y="0"/>
                </a:lnTo>
                <a:lnTo>
                  <a:pt x="3478876"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a:p>
        </p:txBody>
      </p:sp>
      <p:sp>
        <p:nvSpPr>
          <p:cNvPr id="11" name="Freeform 11"/>
          <p:cNvSpPr/>
          <p:nvPr/>
        </p:nvSpPr>
        <p:spPr>
          <a:xfrm>
            <a:off x="8973612" y="-1287168"/>
            <a:ext cx="2070095" cy="3408840"/>
          </a:xfrm>
          <a:custGeom>
            <a:avLst/>
            <a:gdLst/>
            <a:ahLst/>
            <a:cxnLst/>
            <a:rect l="l" t="t" r="r" b="b"/>
            <a:pathLst>
              <a:path w="2070095" h="3408840">
                <a:moveTo>
                  <a:pt x="0" y="0"/>
                </a:moveTo>
                <a:lnTo>
                  <a:pt x="2070095" y="0"/>
                </a:lnTo>
                <a:lnTo>
                  <a:pt x="2070095" y="3408840"/>
                </a:lnTo>
                <a:lnTo>
                  <a:pt x="0" y="34088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12" name="Freeform 12"/>
          <p:cNvSpPr/>
          <p:nvPr/>
        </p:nvSpPr>
        <p:spPr>
          <a:xfrm>
            <a:off x="16694658" y="2372924"/>
            <a:ext cx="2910286" cy="4114800"/>
          </a:xfrm>
          <a:custGeom>
            <a:avLst/>
            <a:gdLst/>
            <a:ahLst/>
            <a:cxnLst/>
            <a:rect l="l" t="t" r="r" b="b"/>
            <a:pathLst>
              <a:path w="2910286" h="4114800">
                <a:moveTo>
                  <a:pt x="0" y="0"/>
                </a:moveTo>
                <a:lnTo>
                  <a:pt x="2910286" y="0"/>
                </a:lnTo>
                <a:lnTo>
                  <a:pt x="2910286"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74391"/>
            <a:ext cx="1111295" cy="1111295"/>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4" name="TextBox 4"/>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01</a:t>
              </a:r>
            </a:p>
          </p:txBody>
        </p:sp>
      </p:grpSp>
      <p:grpSp>
        <p:nvGrpSpPr>
          <p:cNvPr id="5" name="Group 5"/>
          <p:cNvGrpSpPr/>
          <p:nvPr/>
        </p:nvGrpSpPr>
        <p:grpSpPr>
          <a:xfrm>
            <a:off x="8229848" y="2874391"/>
            <a:ext cx="1111295" cy="1111295"/>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7" name="TextBox 7"/>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05</a:t>
              </a:r>
            </a:p>
          </p:txBody>
        </p:sp>
      </p:grpSp>
      <p:grpSp>
        <p:nvGrpSpPr>
          <p:cNvPr id="8" name="Group 8"/>
          <p:cNvGrpSpPr/>
          <p:nvPr/>
        </p:nvGrpSpPr>
        <p:grpSpPr>
          <a:xfrm>
            <a:off x="1028700" y="4384648"/>
            <a:ext cx="1111295" cy="1111295"/>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10" name="TextBox 10"/>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02</a:t>
              </a:r>
            </a:p>
          </p:txBody>
        </p:sp>
      </p:grpSp>
      <p:grpSp>
        <p:nvGrpSpPr>
          <p:cNvPr id="11" name="Group 11"/>
          <p:cNvGrpSpPr/>
          <p:nvPr/>
        </p:nvGrpSpPr>
        <p:grpSpPr>
          <a:xfrm>
            <a:off x="8229848" y="4384648"/>
            <a:ext cx="1111295" cy="1111295"/>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13" name="TextBox 13"/>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06</a:t>
              </a:r>
            </a:p>
          </p:txBody>
        </p:sp>
      </p:grpSp>
      <p:grpSp>
        <p:nvGrpSpPr>
          <p:cNvPr id="14" name="Group 14"/>
          <p:cNvGrpSpPr/>
          <p:nvPr/>
        </p:nvGrpSpPr>
        <p:grpSpPr>
          <a:xfrm>
            <a:off x="1028700" y="5895993"/>
            <a:ext cx="1111295" cy="1111295"/>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16" name="TextBox 16"/>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03</a:t>
              </a:r>
            </a:p>
          </p:txBody>
        </p:sp>
      </p:grpSp>
      <p:grpSp>
        <p:nvGrpSpPr>
          <p:cNvPr id="17" name="Group 17"/>
          <p:cNvGrpSpPr/>
          <p:nvPr/>
        </p:nvGrpSpPr>
        <p:grpSpPr>
          <a:xfrm>
            <a:off x="8229848" y="5895993"/>
            <a:ext cx="1111295" cy="1111295"/>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19" name="TextBox 19"/>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07</a:t>
              </a:r>
            </a:p>
          </p:txBody>
        </p:sp>
      </p:grpSp>
      <p:grpSp>
        <p:nvGrpSpPr>
          <p:cNvPr id="20" name="Group 20"/>
          <p:cNvGrpSpPr/>
          <p:nvPr/>
        </p:nvGrpSpPr>
        <p:grpSpPr>
          <a:xfrm>
            <a:off x="1028700" y="7407338"/>
            <a:ext cx="1111295" cy="1111295"/>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22" name="TextBox 22"/>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04</a:t>
              </a:r>
            </a:p>
          </p:txBody>
        </p:sp>
      </p:grpSp>
      <p:grpSp>
        <p:nvGrpSpPr>
          <p:cNvPr id="23" name="Group 23"/>
          <p:cNvGrpSpPr/>
          <p:nvPr/>
        </p:nvGrpSpPr>
        <p:grpSpPr>
          <a:xfrm>
            <a:off x="8229848" y="7407338"/>
            <a:ext cx="1111295" cy="1111295"/>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cap="sq">
              <a:noFill/>
              <a:prstDash val="solid"/>
              <a:miter/>
            </a:ln>
          </p:spPr>
          <p:txBody>
            <a:bodyPr/>
            <a:lstStyle/>
            <a:p>
              <a:endParaRPr lang="es-MX"/>
            </a:p>
          </p:txBody>
        </p:sp>
        <p:sp>
          <p:nvSpPr>
            <p:cNvPr id="25" name="TextBox 25"/>
            <p:cNvSpPr txBox="1"/>
            <p:nvPr/>
          </p:nvSpPr>
          <p:spPr>
            <a:xfrm>
              <a:off x="0" y="-95250"/>
              <a:ext cx="812800" cy="908050"/>
            </a:xfrm>
            <a:prstGeom prst="rect">
              <a:avLst/>
            </a:prstGeom>
          </p:spPr>
          <p:txBody>
            <a:bodyPr lIns="50800" tIns="50800" rIns="50800" bIns="50800" rtlCol="0" anchor="ctr"/>
            <a:lstStyle/>
            <a:p>
              <a:pPr marL="0" lvl="0" indent="0" algn="ctr">
                <a:lnSpc>
                  <a:spcPts val="6439"/>
                </a:lnSpc>
                <a:spcBef>
                  <a:spcPct val="0"/>
                </a:spcBef>
              </a:pPr>
              <a:r>
                <a:rPr lang="en-US" sz="4599" u="none" strike="noStrike">
                  <a:solidFill>
                    <a:srgbClr val="000000"/>
                  </a:solidFill>
                  <a:latin typeface="Quicksand"/>
                </a:rPr>
                <a:t>08</a:t>
              </a:r>
            </a:p>
          </p:txBody>
        </p:sp>
      </p:grpSp>
      <p:sp>
        <p:nvSpPr>
          <p:cNvPr id="28" name="TextBox 28"/>
          <p:cNvSpPr txBox="1"/>
          <p:nvPr/>
        </p:nvSpPr>
        <p:spPr>
          <a:xfrm>
            <a:off x="9772898" y="3035703"/>
            <a:ext cx="6186843" cy="712420"/>
          </a:xfrm>
          <a:prstGeom prst="rect">
            <a:avLst/>
          </a:prstGeom>
        </p:spPr>
        <p:txBody>
          <a:bodyPr lIns="0" tIns="0" rIns="0" bIns="0" rtlCol="0" anchor="t">
            <a:spAutoFit/>
          </a:bodyPr>
          <a:lstStyle/>
          <a:p>
            <a:pPr algn="l">
              <a:lnSpc>
                <a:spcPts val="5880"/>
              </a:lnSpc>
              <a:spcBef>
                <a:spcPct val="0"/>
              </a:spcBef>
            </a:pPr>
            <a:r>
              <a:rPr lang="en-US" sz="4200" spc="-84" dirty="0">
                <a:solidFill>
                  <a:srgbClr val="000000"/>
                </a:solidFill>
                <a:latin typeface="Quicksand"/>
              </a:rPr>
              <a:t>Desarrollo del </a:t>
            </a:r>
            <a:r>
              <a:rPr lang="en-US" sz="4200" spc="-84" dirty="0" err="1">
                <a:solidFill>
                  <a:srgbClr val="000000"/>
                </a:solidFill>
                <a:latin typeface="Quicksand"/>
              </a:rPr>
              <a:t>proyecto</a:t>
            </a:r>
            <a:endParaRPr lang="en-US" sz="4200" spc="-84" dirty="0">
              <a:solidFill>
                <a:srgbClr val="000000"/>
              </a:solidFill>
              <a:latin typeface="Quicksand"/>
            </a:endParaRPr>
          </a:p>
        </p:txBody>
      </p:sp>
      <p:sp>
        <p:nvSpPr>
          <p:cNvPr id="29" name="TextBox 29"/>
          <p:cNvSpPr txBox="1"/>
          <p:nvPr/>
        </p:nvSpPr>
        <p:spPr>
          <a:xfrm>
            <a:off x="2571750" y="6057305"/>
            <a:ext cx="5229473" cy="712420"/>
          </a:xfrm>
          <a:prstGeom prst="rect">
            <a:avLst/>
          </a:prstGeom>
        </p:spPr>
        <p:txBody>
          <a:bodyPr lIns="0" tIns="0" rIns="0" bIns="0" rtlCol="0" anchor="t">
            <a:spAutoFit/>
          </a:bodyPr>
          <a:lstStyle/>
          <a:p>
            <a:pPr algn="l">
              <a:lnSpc>
                <a:spcPts val="5880"/>
              </a:lnSpc>
              <a:spcBef>
                <a:spcPct val="0"/>
              </a:spcBef>
            </a:pPr>
            <a:r>
              <a:rPr lang="en-US" sz="4200" spc="-84" dirty="0">
                <a:solidFill>
                  <a:srgbClr val="000000"/>
                </a:solidFill>
                <a:latin typeface="Quicksand"/>
              </a:rPr>
              <a:t>Marco </a:t>
            </a:r>
            <a:r>
              <a:rPr lang="en-US" sz="4200" spc="-84" dirty="0" err="1">
                <a:solidFill>
                  <a:srgbClr val="000000"/>
                </a:solidFill>
                <a:latin typeface="Quicksand"/>
              </a:rPr>
              <a:t>teórico</a:t>
            </a:r>
            <a:endParaRPr lang="en-US" sz="4200" spc="-84" dirty="0">
              <a:solidFill>
                <a:srgbClr val="000000"/>
              </a:solidFill>
              <a:latin typeface="Quicksand"/>
            </a:endParaRPr>
          </a:p>
        </p:txBody>
      </p:sp>
      <p:sp>
        <p:nvSpPr>
          <p:cNvPr id="30" name="TextBox 30"/>
          <p:cNvSpPr txBox="1"/>
          <p:nvPr/>
        </p:nvSpPr>
        <p:spPr>
          <a:xfrm>
            <a:off x="2571750" y="7568650"/>
            <a:ext cx="5229473" cy="712420"/>
          </a:xfrm>
          <a:prstGeom prst="rect">
            <a:avLst/>
          </a:prstGeom>
        </p:spPr>
        <p:txBody>
          <a:bodyPr lIns="0" tIns="0" rIns="0" bIns="0" rtlCol="0" anchor="t">
            <a:spAutoFit/>
          </a:bodyPr>
          <a:lstStyle/>
          <a:p>
            <a:pPr algn="l">
              <a:lnSpc>
                <a:spcPts val="5880"/>
              </a:lnSpc>
              <a:spcBef>
                <a:spcPct val="0"/>
              </a:spcBef>
            </a:pPr>
            <a:r>
              <a:rPr lang="en-US" sz="4200" spc="-84" dirty="0" err="1">
                <a:solidFill>
                  <a:srgbClr val="000000"/>
                </a:solidFill>
                <a:latin typeface="Quicksand"/>
              </a:rPr>
              <a:t>Metodología</a:t>
            </a:r>
            <a:endParaRPr lang="en-US" sz="4200" spc="-84" dirty="0">
              <a:solidFill>
                <a:srgbClr val="000000"/>
              </a:solidFill>
              <a:latin typeface="Quicksand"/>
            </a:endParaRPr>
          </a:p>
        </p:txBody>
      </p:sp>
      <p:sp>
        <p:nvSpPr>
          <p:cNvPr id="31" name="TextBox 31"/>
          <p:cNvSpPr txBox="1"/>
          <p:nvPr/>
        </p:nvSpPr>
        <p:spPr>
          <a:xfrm>
            <a:off x="1028700" y="1143025"/>
            <a:ext cx="13578274" cy="855041"/>
          </a:xfrm>
          <a:prstGeom prst="rect">
            <a:avLst/>
          </a:prstGeom>
        </p:spPr>
        <p:txBody>
          <a:bodyPr lIns="0" tIns="0" rIns="0" bIns="0" rtlCol="0" anchor="t">
            <a:spAutoFit/>
          </a:bodyPr>
          <a:lstStyle/>
          <a:p>
            <a:pPr algn="l">
              <a:lnSpc>
                <a:spcPts val="6271"/>
              </a:lnSpc>
            </a:pPr>
            <a:r>
              <a:rPr lang="en-US" sz="6399">
                <a:solidFill>
                  <a:srgbClr val="000000"/>
                </a:solidFill>
                <a:latin typeface="Bobby Jones"/>
              </a:rPr>
              <a:t>ÍNDICE</a:t>
            </a:r>
          </a:p>
        </p:txBody>
      </p:sp>
      <p:sp>
        <p:nvSpPr>
          <p:cNvPr id="32" name="TextBox 32"/>
          <p:cNvSpPr txBox="1"/>
          <p:nvPr/>
        </p:nvSpPr>
        <p:spPr>
          <a:xfrm>
            <a:off x="2571750" y="3035703"/>
            <a:ext cx="5229473" cy="712420"/>
          </a:xfrm>
          <a:prstGeom prst="rect">
            <a:avLst/>
          </a:prstGeom>
        </p:spPr>
        <p:txBody>
          <a:bodyPr lIns="0" tIns="0" rIns="0" bIns="0" rtlCol="0" anchor="t">
            <a:spAutoFit/>
          </a:bodyPr>
          <a:lstStyle/>
          <a:p>
            <a:pPr algn="l">
              <a:lnSpc>
                <a:spcPts val="5880"/>
              </a:lnSpc>
              <a:spcBef>
                <a:spcPct val="0"/>
              </a:spcBef>
            </a:pPr>
            <a:r>
              <a:rPr lang="en-US" sz="4200" spc="-84" dirty="0" err="1">
                <a:solidFill>
                  <a:srgbClr val="000000"/>
                </a:solidFill>
                <a:latin typeface="Quicksand"/>
              </a:rPr>
              <a:t>Introducción</a:t>
            </a:r>
            <a:endParaRPr lang="en-US" sz="4200" spc="-84" dirty="0">
              <a:solidFill>
                <a:srgbClr val="000000"/>
              </a:solidFill>
              <a:latin typeface="Quicksand"/>
            </a:endParaRPr>
          </a:p>
        </p:txBody>
      </p:sp>
      <p:sp>
        <p:nvSpPr>
          <p:cNvPr id="33" name="TextBox 33"/>
          <p:cNvSpPr txBox="1"/>
          <p:nvPr/>
        </p:nvSpPr>
        <p:spPr>
          <a:xfrm>
            <a:off x="2571750" y="4545960"/>
            <a:ext cx="5229473" cy="712420"/>
          </a:xfrm>
          <a:prstGeom prst="rect">
            <a:avLst/>
          </a:prstGeom>
        </p:spPr>
        <p:txBody>
          <a:bodyPr lIns="0" tIns="0" rIns="0" bIns="0" rtlCol="0" anchor="t">
            <a:spAutoFit/>
          </a:bodyPr>
          <a:lstStyle/>
          <a:p>
            <a:pPr algn="l">
              <a:lnSpc>
                <a:spcPts val="5880"/>
              </a:lnSpc>
              <a:spcBef>
                <a:spcPct val="0"/>
              </a:spcBef>
            </a:pPr>
            <a:r>
              <a:rPr lang="en-US" sz="4200" spc="-84" dirty="0" err="1">
                <a:solidFill>
                  <a:srgbClr val="000000"/>
                </a:solidFill>
                <a:latin typeface="Quicksand"/>
              </a:rPr>
              <a:t>Objetivos</a:t>
            </a:r>
            <a:endParaRPr lang="en-US" sz="4200" spc="-84" dirty="0">
              <a:solidFill>
                <a:srgbClr val="000000"/>
              </a:solidFill>
              <a:latin typeface="Quicksand"/>
            </a:endParaRPr>
          </a:p>
        </p:txBody>
      </p:sp>
      <p:sp>
        <p:nvSpPr>
          <p:cNvPr id="34" name="TextBox 34"/>
          <p:cNvSpPr txBox="1"/>
          <p:nvPr/>
        </p:nvSpPr>
        <p:spPr>
          <a:xfrm>
            <a:off x="9772898" y="4545960"/>
            <a:ext cx="6186843" cy="712420"/>
          </a:xfrm>
          <a:prstGeom prst="rect">
            <a:avLst/>
          </a:prstGeom>
        </p:spPr>
        <p:txBody>
          <a:bodyPr lIns="0" tIns="0" rIns="0" bIns="0" rtlCol="0" anchor="t">
            <a:spAutoFit/>
          </a:bodyPr>
          <a:lstStyle/>
          <a:p>
            <a:pPr algn="l">
              <a:lnSpc>
                <a:spcPts val="5880"/>
              </a:lnSpc>
              <a:spcBef>
                <a:spcPct val="0"/>
              </a:spcBef>
            </a:pPr>
            <a:r>
              <a:rPr lang="en-US" sz="4200" spc="-84">
                <a:solidFill>
                  <a:srgbClr val="000000"/>
                </a:solidFill>
                <a:latin typeface="Quicksand"/>
              </a:rPr>
              <a:t>Resultados</a:t>
            </a:r>
          </a:p>
        </p:txBody>
      </p:sp>
      <p:sp>
        <p:nvSpPr>
          <p:cNvPr id="35" name="TextBox 35"/>
          <p:cNvSpPr txBox="1"/>
          <p:nvPr/>
        </p:nvSpPr>
        <p:spPr>
          <a:xfrm>
            <a:off x="9772898" y="6057305"/>
            <a:ext cx="6186843" cy="712420"/>
          </a:xfrm>
          <a:prstGeom prst="rect">
            <a:avLst/>
          </a:prstGeom>
        </p:spPr>
        <p:txBody>
          <a:bodyPr lIns="0" tIns="0" rIns="0" bIns="0" rtlCol="0" anchor="t">
            <a:spAutoFit/>
          </a:bodyPr>
          <a:lstStyle/>
          <a:p>
            <a:pPr algn="l">
              <a:lnSpc>
                <a:spcPts val="5880"/>
              </a:lnSpc>
              <a:spcBef>
                <a:spcPct val="0"/>
              </a:spcBef>
            </a:pPr>
            <a:r>
              <a:rPr lang="en-US" sz="4200" spc="-84">
                <a:solidFill>
                  <a:srgbClr val="000000"/>
                </a:solidFill>
                <a:latin typeface="Quicksand"/>
              </a:rPr>
              <a:t>Conclusiones</a:t>
            </a:r>
          </a:p>
        </p:txBody>
      </p:sp>
      <p:sp>
        <p:nvSpPr>
          <p:cNvPr id="36" name="TextBox 36"/>
          <p:cNvSpPr txBox="1"/>
          <p:nvPr/>
        </p:nvSpPr>
        <p:spPr>
          <a:xfrm>
            <a:off x="9772898" y="7568650"/>
            <a:ext cx="6186843" cy="712420"/>
          </a:xfrm>
          <a:prstGeom prst="rect">
            <a:avLst/>
          </a:prstGeom>
        </p:spPr>
        <p:txBody>
          <a:bodyPr lIns="0" tIns="0" rIns="0" bIns="0" rtlCol="0" anchor="t">
            <a:spAutoFit/>
          </a:bodyPr>
          <a:lstStyle/>
          <a:p>
            <a:pPr algn="l">
              <a:lnSpc>
                <a:spcPts val="5880"/>
              </a:lnSpc>
              <a:spcBef>
                <a:spcPct val="0"/>
              </a:spcBef>
            </a:pPr>
            <a:r>
              <a:rPr lang="en-US" sz="4200" spc="-84">
                <a:solidFill>
                  <a:srgbClr val="000000"/>
                </a:solidFill>
                <a:latin typeface="Quicksand"/>
              </a:rPr>
              <a:t>Bibliografía</a:t>
            </a:r>
          </a:p>
        </p:txBody>
      </p:sp>
      <p:pic>
        <p:nvPicPr>
          <p:cNvPr id="37" name="Picture 2" descr="Bayesian analysis: What is it?">
            <a:extLst>
              <a:ext uri="{FF2B5EF4-FFF2-40B4-BE49-F238E27FC236}">
                <a16:creationId xmlns:a16="http://schemas.microsoft.com/office/drawing/2014/main" id="{C82AEEBD-FE07-376E-DF3C-93A0EA781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719" y="6781667"/>
            <a:ext cx="4679539" cy="3631586"/>
          </a:xfrm>
          <a:prstGeom prst="rect">
            <a:avLst/>
          </a:prstGeom>
          <a:noFill/>
          <a:effectLst>
            <a:softEdge rad="1181100"/>
          </a:effectLst>
          <a:extLst>
            <a:ext uri="{909E8E84-426E-40DD-AFC4-6F175D3DCCD1}">
              <a14:hiddenFill xmlns:a14="http://schemas.microsoft.com/office/drawing/2010/main">
                <a:solidFill>
                  <a:srgbClr val="FFFFFF"/>
                </a:solidFill>
              </a14:hiddenFill>
            </a:ext>
          </a:extLst>
        </p:spPr>
      </p:pic>
      <p:pic>
        <p:nvPicPr>
          <p:cNvPr id="38" name="Picture 4" descr="Adiós al VAR? Premier League podría dejar atrás la tecnología | ESTO en  línea">
            <a:extLst>
              <a:ext uri="{FF2B5EF4-FFF2-40B4-BE49-F238E27FC236}">
                <a16:creationId xmlns:a16="http://schemas.microsoft.com/office/drawing/2014/main" id="{1703389D-C3C0-598A-A1B7-7F4BEF2C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 y="6951765"/>
            <a:ext cx="7334250" cy="428625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01</a:t>
              </a:r>
            </a:p>
          </p:txBody>
        </p:sp>
      </p:grpSp>
      <p:sp>
        <p:nvSpPr>
          <p:cNvPr id="7" name="TextBox 7"/>
          <p:cNvSpPr txBox="1"/>
          <p:nvPr/>
        </p:nvSpPr>
        <p:spPr>
          <a:xfrm>
            <a:off x="11145610" y="1121141"/>
            <a:ext cx="6063467"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Introducción</a:t>
            </a:r>
          </a:p>
        </p:txBody>
      </p:sp>
      <p:sp>
        <p:nvSpPr>
          <p:cNvPr id="8" name="TextBox 8"/>
          <p:cNvSpPr txBox="1"/>
          <p:nvPr/>
        </p:nvSpPr>
        <p:spPr>
          <a:xfrm>
            <a:off x="9144000" y="4248060"/>
            <a:ext cx="8065077" cy="3196260"/>
          </a:xfrm>
          <a:prstGeom prst="rect">
            <a:avLst/>
          </a:prstGeom>
        </p:spPr>
        <p:txBody>
          <a:bodyPr lIns="0" tIns="0" rIns="0" bIns="0" rtlCol="0" anchor="t">
            <a:spAutoFit/>
          </a:bodyPr>
          <a:lstStyle/>
          <a:p>
            <a:pPr marL="457200" lvl="0" indent="-457200" algn="l">
              <a:lnSpc>
                <a:spcPts val="3640"/>
              </a:lnSpc>
              <a:spcBef>
                <a:spcPct val="0"/>
              </a:spcBef>
              <a:buFont typeface="Arial" panose="020B0604020202020204" pitchFamily="34" charset="0"/>
              <a:buChar char="•"/>
            </a:pPr>
            <a:r>
              <a:rPr lang="es-ES" sz="2800" dirty="0"/>
              <a:t>Fútbol es el deporte más grande y seguido del mundo</a:t>
            </a:r>
          </a:p>
          <a:p>
            <a:pPr marL="457200" lvl="0" indent="-457200" algn="l">
              <a:lnSpc>
                <a:spcPts val="3640"/>
              </a:lnSpc>
              <a:spcBef>
                <a:spcPct val="0"/>
              </a:spcBef>
              <a:buFont typeface="Arial" panose="020B0604020202020204" pitchFamily="34" charset="0"/>
              <a:buChar char="•"/>
            </a:pPr>
            <a:endParaRPr lang="es-MX" sz="2800" dirty="0"/>
          </a:p>
          <a:p>
            <a:pPr marL="457200" lvl="0" indent="-457200" algn="l">
              <a:lnSpc>
                <a:spcPts val="3640"/>
              </a:lnSpc>
              <a:spcBef>
                <a:spcPct val="0"/>
              </a:spcBef>
              <a:buFont typeface="Arial" panose="020B0604020202020204" pitchFamily="34" charset="0"/>
              <a:buChar char="•"/>
            </a:pPr>
            <a:r>
              <a:rPr lang="es-MX" sz="2800" dirty="0"/>
              <a:t>5,000 millones de seguidores</a:t>
            </a:r>
          </a:p>
          <a:p>
            <a:pPr marL="457200" lvl="0" indent="-457200" algn="l">
              <a:lnSpc>
                <a:spcPts val="3640"/>
              </a:lnSpc>
              <a:spcBef>
                <a:spcPct val="0"/>
              </a:spcBef>
              <a:buFont typeface="Arial" panose="020B0604020202020204" pitchFamily="34" charset="0"/>
              <a:buChar char="•"/>
            </a:pPr>
            <a:endParaRPr lang="es-MX" sz="2800" spc="-52" dirty="0">
              <a:solidFill>
                <a:srgbClr val="000000"/>
              </a:solidFill>
              <a:latin typeface="Quicksand"/>
            </a:endParaRPr>
          </a:p>
          <a:p>
            <a:pPr marL="457200" lvl="0" indent="-457200" algn="l">
              <a:lnSpc>
                <a:spcPts val="3640"/>
              </a:lnSpc>
              <a:spcBef>
                <a:spcPct val="0"/>
              </a:spcBef>
              <a:buFont typeface="Arial" panose="020B0604020202020204" pitchFamily="34" charset="0"/>
              <a:buChar char="•"/>
            </a:pPr>
            <a:r>
              <a:rPr lang="en-US" sz="2600" spc="-52" dirty="0" err="1">
                <a:solidFill>
                  <a:srgbClr val="000000"/>
                </a:solidFill>
                <a:latin typeface="Quicksand"/>
              </a:rPr>
              <a:t>Prediccion</a:t>
            </a:r>
            <a:r>
              <a:rPr lang="en-US" sz="2600" spc="-52" dirty="0">
                <a:solidFill>
                  <a:srgbClr val="000000"/>
                </a:solidFill>
                <a:latin typeface="Quicksand"/>
              </a:rPr>
              <a:t> de </a:t>
            </a:r>
            <a:r>
              <a:rPr lang="en-US" sz="2600" spc="-52" dirty="0" err="1">
                <a:solidFill>
                  <a:srgbClr val="000000"/>
                </a:solidFill>
                <a:latin typeface="Quicksand"/>
              </a:rPr>
              <a:t>resultados</a:t>
            </a:r>
            <a:endParaRPr lang="en-US" sz="2600" spc="-52" dirty="0">
              <a:solidFill>
                <a:srgbClr val="000000"/>
              </a:solidFill>
              <a:latin typeface="Quicksand"/>
            </a:endParaRPr>
          </a:p>
          <a:p>
            <a:pPr marL="457200" lvl="0" indent="-457200" algn="l">
              <a:lnSpc>
                <a:spcPts val="3640"/>
              </a:lnSpc>
              <a:spcBef>
                <a:spcPct val="0"/>
              </a:spcBef>
              <a:buFont typeface="Arial" panose="020B0604020202020204" pitchFamily="34" charset="0"/>
              <a:buChar char="•"/>
            </a:pPr>
            <a:endParaRPr lang="en-US" sz="2600" u="none" strike="noStrike" spc="-52" dirty="0">
              <a:solidFill>
                <a:srgbClr val="000000"/>
              </a:solidFill>
              <a:latin typeface="Quicksand"/>
            </a:endParaRPr>
          </a:p>
        </p:txBody>
      </p:sp>
      <p:pic>
        <p:nvPicPr>
          <p:cNvPr id="1030" name="Picture 6" descr="Las diez comparaciones más odiosas entre la poderosa Premier League y la  Liga española">
            <a:extLst>
              <a:ext uri="{FF2B5EF4-FFF2-40B4-BE49-F238E27FC236}">
                <a16:creationId xmlns:a16="http://schemas.microsoft.com/office/drawing/2014/main" id="{BD60B544-3356-35DB-EB66-EB60578EC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06304"/>
            <a:ext cx="6044960" cy="4527885"/>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pic>
        <p:nvPicPr>
          <p:cNvPr id="1032" name="Picture 8" descr="Basics of Machine Learning: Understanding Bayesian Decision Theory | by  Naveed Ul Mustafa | Medium">
            <a:extLst>
              <a:ext uri="{FF2B5EF4-FFF2-40B4-BE49-F238E27FC236}">
                <a16:creationId xmlns:a16="http://schemas.microsoft.com/office/drawing/2014/main" id="{F9EAE90D-91BB-9801-4499-421CCA836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34189"/>
            <a:ext cx="4772025" cy="495300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02</a:t>
              </a:r>
            </a:p>
          </p:txBody>
        </p:sp>
      </p:grpSp>
      <p:sp>
        <p:nvSpPr>
          <p:cNvPr id="5" name="Freeform 5"/>
          <p:cNvSpPr/>
          <p:nvPr/>
        </p:nvSpPr>
        <p:spPr>
          <a:xfrm>
            <a:off x="14079474" y="-1644553"/>
            <a:ext cx="4572000" cy="4114800"/>
          </a:xfrm>
          <a:custGeom>
            <a:avLst/>
            <a:gdLst/>
            <a:ahLst/>
            <a:cxnLst/>
            <a:rect l="l" t="t" r="r" b="b"/>
            <a:pathLst>
              <a:path w="4572000" h="4114800">
                <a:moveTo>
                  <a:pt x="0" y="0"/>
                </a:moveTo>
                <a:lnTo>
                  <a:pt x="4572000" y="0"/>
                </a:lnTo>
                <a:lnTo>
                  <a:pt x="4572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6" name="Freeform 6"/>
          <p:cNvSpPr/>
          <p:nvPr/>
        </p:nvSpPr>
        <p:spPr>
          <a:xfrm>
            <a:off x="16769265" y="3233555"/>
            <a:ext cx="3037471" cy="4114800"/>
          </a:xfrm>
          <a:custGeom>
            <a:avLst/>
            <a:gdLst/>
            <a:ahLst/>
            <a:cxnLst/>
            <a:rect l="l" t="t" r="r" b="b"/>
            <a:pathLst>
              <a:path w="3037471" h="4114800">
                <a:moveTo>
                  <a:pt x="0" y="0"/>
                </a:moveTo>
                <a:lnTo>
                  <a:pt x="3037470" y="0"/>
                </a:lnTo>
                <a:lnTo>
                  <a:pt x="30374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TextBox 7"/>
          <p:cNvSpPr txBox="1"/>
          <p:nvPr/>
        </p:nvSpPr>
        <p:spPr>
          <a:xfrm>
            <a:off x="3030310" y="1121141"/>
            <a:ext cx="6783557"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Objetivos</a:t>
            </a:r>
          </a:p>
        </p:txBody>
      </p:sp>
      <p:sp>
        <p:nvSpPr>
          <p:cNvPr id="8" name="TextBox 8"/>
          <p:cNvSpPr txBox="1"/>
          <p:nvPr/>
        </p:nvSpPr>
        <p:spPr>
          <a:xfrm>
            <a:off x="1028700" y="3176405"/>
            <a:ext cx="6783557" cy="603852"/>
          </a:xfrm>
          <a:prstGeom prst="rect">
            <a:avLst/>
          </a:prstGeom>
        </p:spPr>
        <p:txBody>
          <a:bodyPr lIns="0" tIns="0" rIns="0" bIns="0" rtlCol="0" anchor="t">
            <a:spAutoFit/>
          </a:bodyPr>
          <a:lstStyle/>
          <a:p>
            <a:pPr algn="l">
              <a:lnSpc>
                <a:spcPts val="5040"/>
              </a:lnSpc>
              <a:spcBef>
                <a:spcPct val="0"/>
              </a:spcBef>
            </a:pPr>
            <a:r>
              <a:rPr lang="en-US" sz="3600" spc="-72" dirty="0" err="1">
                <a:solidFill>
                  <a:srgbClr val="000000"/>
                </a:solidFill>
                <a:latin typeface="Quicksand Ultra-Bold"/>
              </a:rPr>
              <a:t>Objetivos</a:t>
            </a:r>
            <a:r>
              <a:rPr lang="en-US" sz="3600" spc="-72" dirty="0">
                <a:solidFill>
                  <a:srgbClr val="000000"/>
                </a:solidFill>
                <a:latin typeface="Quicksand Ultra-Bold"/>
              </a:rPr>
              <a:t> </a:t>
            </a:r>
            <a:r>
              <a:rPr lang="en-US" sz="3600" spc="-72" dirty="0" err="1">
                <a:solidFill>
                  <a:srgbClr val="000000"/>
                </a:solidFill>
                <a:latin typeface="Quicksand Ultra-Bold"/>
              </a:rPr>
              <a:t>específicos</a:t>
            </a:r>
            <a:endParaRPr lang="en-US" sz="3600" spc="-72" dirty="0">
              <a:solidFill>
                <a:srgbClr val="000000"/>
              </a:solidFill>
              <a:latin typeface="Quicksand Ultra-Bold"/>
            </a:endParaRPr>
          </a:p>
        </p:txBody>
      </p:sp>
      <p:sp>
        <p:nvSpPr>
          <p:cNvPr id="9" name="TextBox 9"/>
          <p:cNvSpPr txBox="1"/>
          <p:nvPr/>
        </p:nvSpPr>
        <p:spPr>
          <a:xfrm>
            <a:off x="1028700" y="7125411"/>
            <a:ext cx="6783557" cy="603852"/>
          </a:xfrm>
          <a:prstGeom prst="rect">
            <a:avLst/>
          </a:prstGeom>
        </p:spPr>
        <p:txBody>
          <a:bodyPr lIns="0" tIns="0" rIns="0" bIns="0" rtlCol="0" anchor="t">
            <a:spAutoFit/>
          </a:bodyPr>
          <a:lstStyle/>
          <a:p>
            <a:pPr algn="l">
              <a:lnSpc>
                <a:spcPts val="5040"/>
              </a:lnSpc>
              <a:spcBef>
                <a:spcPct val="0"/>
              </a:spcBef>
            </a:pPr>
            <a:r>
              <a:rPr lang="en-US" sz="3600" spc="-72" dirty="0" err="1">
                <a:solidFill>
                  <a:srgbClr val="000000"/>
                </a:solidFill>
                <a:latin typeface="Quicksand Ultra-Bold"/>
              </a:rPr>
              <a:t>Objetivos</a:t>
            </a:r>
            <a:r>
              <a:rPr lang="en-US" sz="3600" spc="-72" dirty="0">
                <a:solidFill>
                  <a:srgbClr val="000000"/>
                </a:solidFill>
                <a:latin typeface="Quicksand Ultra-Bold"/>
              </a:rPr>
              <a:t> </a:t>
            </a:r>
            <a:r>
              <a:rPr lang="en-US" sz="3600" spc="-72" dirty="0" err="1">
                <a:solidFill>
                  <a:srgbClr val="000000"/>
                </a:solidFill>
                <a:latin typeface="Quicksand Ultra-Bold"/>
              </a:rPr>
              <a:t>generales</a:t>
            </a:r>
            <a:endParaRPr lang="en-US" sz="3600" spc="-72" dirty="0">
              <a:solidFill>
                <a:srgbClr val="000000"/>
              </a:solidFill>
              <a:latin typeface="Quicksand Ultra-Bold"/>
            </a:endParaRPr>
          </a:p>
        </p:txBody>
      </p:sp>
      <p:sp>
        <p:nvSpPr>
          <p:cNvPr id="10" name="TextBox 10"/>
          <p:cNvSpPr txBox="1"/>
          <p:nvPr/>
        </p:nvSpPr>
        <p:spPr>
          <a:xfrm>
            <a:off x="1028700" y="4201371"/>
            <a:ext cx="13449300" cy="2285819"/>
          </a:xfrm>
          <a:prstGeom prst="rect">
            <a:avLst/>
          </a:prstGeom>
        </p:spPr>
        <p:txBody>
          <a:bodyPr wrap="square" lIns="0" tIns="0" rIns="0" bIns="0" rtlCol="0" anchor="t">
            <a:spAutoFit/>
          </a:bodyPr>
          <a:lstStyle/>
          <a:p>
            <a:pPr marL="457200" lvl="0" indent="-457200" algn="l">
              <a:lnSpc>
                <a:spcPts val="3640"/>
              </a:lnSpc>
              <a:spcBef>
                <a:spcPct val="0"/>
              </a:spcBef>
              <a:buFont typeface="Arial" panose="020B0604020202020204" pitchFamily="34" charset="0"/>
              <a:buChar char="•"/>
            </a:pPr>
            <a:r>
              <a:rPr lang="es-ES" sz="2800" dirty="0"/>
              <a:t>la aplicación de un modelo bayesiano para la predicción de resultados de partidos de fútbol</a:t>
            </a:r>
          </a:p>
          <a:p>
            <a:pPr marL="457200" lvl="0" indent="-457200" algn="l">
              <a:lnSpc>
                <a:spcPts val="3640"/>
              </a:lnSpc>
              <a:spcBef>
                <a:spcPct val="0"/>
              </a:spcBef>
              <a:buFont typeface="Arial" panose="020B0604020202020204" pitchFamily="34" charset="0"/>
              <a:buChar char="•"/>
            </a:pPr>
            <a:endParaRPr lang="es-ES" sz="2800" dirty="0"/>
          </a:p>
          <a:p>
            <a:pPr marL="457200" lvl="0" indent="-457200" algn="l">
              <a:lnSpc>
                <a:spcPts val="3640"/>
              </a:lnSpc>
              <a:spcBef>
                <a:spcPct val="0"/>
              </a:spcBef>
              <a:buFont typeface="Arial" panose="020B0604020202020204" pitchFamily="34" charset="0"/>
              <a:buChar char="•"/>
            </a:pPr>
            <a:r>
              <a:rPr lang="es-ES" sz="2800" dirty="0"/>
              <a:t>Ser capaz de calcular las probabilidades del posible resultado de goles en los partidos futuros </a:t>
            </a:r>
            <a:endParaRPr lang="en-US" sz="2600" spc="-52" dirty="0">
              <a:solidFill>
                <a:srgbClr val="000000"/>
              </a:solidFill>
              <a:latin typeface="Quicksand"/>
            </a:endParaRPr>
          </a:p>
        </p:txBody>
      </p:sp>
      <p:sp>
        <p:nvSpPr>
          <p:cNvPr id="12" name="TextBox 12"/>
          <p:cNvSpPr txBox="1"/>
          <p:nvPr/>
        </p:nvSpPr>
        <p:spPr>
          <a:xfrm>
            <a:off x="1028700" y="7824076"/>
            <a:ext cx="14291016" cy="900824"/>
          </a:xfrm>
          <a:prstGeom prst="rect">
            <a:avLst/>
          </a:prstGeom>
        </p:spPr>
        <p:txBody>
          <a:bodyPr lIns="0" tIns="0" rIns="0" bIns="0" rtlCol="0" anchor="t">
            <a:spAutoFit/>
          </a:bodyPr>
          <a:lstStyle/>
          <a:p>
            <a:pPr marL="0" lvl="0" indent="0" algn="l">
              <a:lnSpc>
                <a:spcPts val="3640"/>
              </a:lnSpc>
              <a:spcBef>
                <a:spcPct val="0"/>
              </a:spcBef>
            </a:pPr>
            <a:r>
              <a:rPr lang="es-ES" sz="2800" dirty="0"/>
              <a:t>El modelo desarrollado es un modelo jerárquico que asume una distribución Poisson para los resultados de los goles.</a:t>
            </a:r>
            <a:endParaRPr lang="en-US" sz="2600" u="none" strike="noStrike" spc="-52" dirty="0">
              <a:solidFill>
                <a:srgbClr val="000000"/>
              </a:solidFill>
              <a:latin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03</a:t>
              </a:r>
            </a:p>
          </p:txBody>
        </p:sp>
      </p:grpSp>
      <p:sp>
        <p:nvSpPr>
          <p:cNvPr id="10" name="Freeform 10"/>
          <p:cNvSpPr/>
          <p:nvPr/>
        </p:nvSpPr>
        <p:spPr>
          <a:xfrm>
            <a:off x="13428085" y="1028700"/>
            <a:ext cx="5628011" cy="613965"/>
          </a:xfrm>
          <a:custGeom>
            <a:avLst/>
            <a:gdLst/>
            <a:ahLst/>
            <a:cxnLst/>
            <a:rect l="l" t="t" r="r" b="b"/>
            <a:pathLst>
              <a:path w="5628011" h="613965">
                <a:moveTo>
                  <a:pt x="0" y="0"/>
                </a:moveTo>
                <a:lnTo>
                  <a:pt x="5628011" y="0"/>
                </a:lnTo>
                <a:lnTo>
                  <a:pt x="5628011" y="613965"/>
                </a:lnTo>
                <a:lnTo>
                  <a:pt x="0" y="613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1" name="TextBox 11"/>
          <p:cNvSpPr txBox="1"/>
          <p:nvPr/>
        </p:nvSpPr>
        <p:spPr>
          <a:xfrm>
            <a:off x="3030310" y="1121141"/>
            <a:ext cx="6783557" cy="1053943"/>
          </a:xfrm>
          <a:prstGeom prst="rect">
            <a:avLst/>
          </a:prstGeom>
        </p:spPr>
        <p:txBody>
          <a:bodyPr lIns="0" tIns="0" rIns="0" bIns="0" rtlCol="0" anchor="t">
            <a:spAutoFit/>
          </a:bodyPr>
          <a:lstStyle/>
          <a:p>
            <a:pPr algn="l">
              <a:lnSpc>
                <a:spcPts val="8959"/>
              </a:lnSpc>
              <a:spcBef>
                <a:spcPct val="0"/>
              </a:spcBef>
            </a:pPr>
            <a:r>
              <a:rPr lang="en-US" sz="6399" spc="-127" dirty="0" err="1">
                <a:solidFill>
                  <a:srgbClr val="000000"/>
                </a:solidFill>
                <a:latin typeface="Bobby Jones"/>
              </a:rPr>
              <a:t>Datos</a:t>
            </a:r>
            <a:endParaRPr lang="en-US" sz="6399" spc="-127" dirty="0">
              <a:solidFill>
                <a:srgbClr val="000000"/>
              </a:solidFill>
              <a:latin typeface="Bobby Jones"/>
            </a:endParaRPr>
          </a:p>
        </p:txBody>
      </p:sp>
      <p:pic>
        <p:nvPicPr>
          <p:cNvPr id="13" name="Imagen 12">
            <a:extLst>
              <a:ext uri="{FF2B5EF4-FFF2-40B4-BE49-F238E27FC236}">
                <a16:creationId xmlns:a16="http://schemas.microsoft.com/office/drawing/2014/main" id="{3C4D53D0-576E-80D6-213E-8248AC9D3EBE}"/>
              </a:ext>
            </a:extLst>
          </p:cNvPr>
          <p:cNvPicPr>
            <a:picLocks noChangeAspect="1"/>
          </p:cNvPicPr>
          <p:nvPr/>
        </p:nvPicPr>
        <p:blipFill>
          <a:blip r:embed="rId4"/>
          <a:stretch>
            <a:fillRect/>
          </a:stretch>
        </p:blipFill>
        <p:spPr>
          <a:xfrm>
            <a:off x="1028700" y="3619500"/>
            <a:ext cx="16885668" cy="4838700"/>
          </a:xfrm>
          <a:prstGeom prst="rect">
            <a:avLst/>
          </a:prstGeom>
        </p:spPr>
      </p:pic>
    </p:spTree>
    <p:extLst>
      <p:ext uri="{BB962C8B-B14F-4D97-AF65-F5344CB8AC3E}">
        <p14:creationId xmlns:p14="http://schemas.microsoft.com/office/powerpoint/2010/main" val="108499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dirty="0">
                  <a:solidFill>
                    <a:srgbClr val="FFFFFF"/>
                  </a:solidFill>
                  <a:latin typeface="Quicksand"/>
                </a:rPr>
                <a:t>04</a:t>
              </a:r>
            </a:p>
          </p:txBody>
        </p:sp>
      </p:grpSp>
      <p:sp>
        <p:nvSpPr>
          <p:cNvPr id="10" name="Freeform 10"/>
          <p:cNvSpPr/>
          <p:nvPr/>
        </p:nvSpPr>
        <p:spPr>
          <a:xfrm>
            <a:off x="13428085" y="1028700"/>
            <a:ext cx="5628011" cy="613965"/>
          </a:xfrm>
          <a:custGeom>
            <a:avLst/>
            <a:gdLst/>
            <a:ahLst/>
            <a:cxnLst/>
            <a:rect l="l" t="t" r="r" b="b"/>
            <a:pathLst>
              <a:path w="5628011" h="613965">
                <a:moveTo>
                  <a:pt x="0" y="0"/>
                </a:moveTo>
                <a:lnTo>
                  <a:pt x="5628011" y="0"/>
                </a:lnTo>
                <a:lnTo>
                  <a:pt x="5628011" y="613965"/>
                </a:lnTo>
                <a:lnTo>
                  <a:pt x="0" y="613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1" name="TextBox 11"/>
          <p:cNvSpPr txBox="1"/>
          <p:nvPr/>
        </p:nvSpPr>
        <p:spPr>
          <a:xfrm>
            <a:off x="3030310" y="1121141"/>
            <a:ext cx="6783557" cy="1053943"/>
          </a:xfrm>
          <a:prstGeom prst="rect">
            <a:avLst/>
          </a:prstGeom>
        </p:spPr>
        <p:txBody>
          <a:bodyPr lIns="0" tIns="0" rIns="0" bIns="0" rtlCol="0" anchor="t">
            <a:spAutoFit/>
          </a:bodyPr>
          <a:lstStyle/>
          <a:p>
            <a:pPr algn="l">
              <a:lnSpc>
                <a:spcPts val="8959"/>
              </a:lnSpc>
              <a:spcBef>
                <a:spcPct val="0"/>
              </a:spcBef>
            </a:pPr>
            <a:r>
              <a:rPr lang="en-US" sz="6399" spc="-127" dirty="0" err="1">
                <a:solidFill>
                  <a:srgbClr val="000000"/>
                </a:solidFill>
                <a:latin typeface="Bobby Jones"/>
              </a:rPr>
              <a:t>Datos</a:t>
            </a:r>
            <a:endParaRPr lang="en-US" sz="6399" spc="-127" dirty="0">
              <a:solidFill>
                <a:srgbClr val="000000"/>
              </a:solidFill>
              <a:latin typeface="Bobby Jones"/>
            </a:endParaRPr>
          </a:p>
        </p:txBody>
      </p:sp>
      <p:sp>
        <p:nvSpPr>
          <p:cNvPr id="6" name="CuadroTexto 5">
            <a:extLst>
              <a:ext uri="{FF2B5EF4-FFF2-40B4-BE49-F238E27FC236}">
                <a16:creationId xmlns:a16="http://schemas.microsoft.com/office/drawing/2014/main" id="{7C575745-05F6-4111-2627-E9A141C9ABD4}"/>
              </a:ext>
            </a:extLst>
          </p:cNvPr>
          <p:cNvSpPr txBox="1"/>
          <p:nvPr/>
        </p:nvSpPr>
        <p:spPr>
          <a:xfrm>
            <a:off x="8153400" y="3825300"/>
            <a:ext cx="9601200" cy="6186309"/>
          </a:xfrm>
          <a:prstGeom prst="rect">
            <a:avLst/>
          </a:prstGeom>
          <a:noFill/>
        </p:spPr>
        <p:txBody>
          <a:bodyPr wrap="square">
            <a:spAutoFit/>
          </a:bodyPr>
          <a:lstStyle/>
          <a:p>
            <a:r>
              <a:rPr lang="en-US" sz="3600" dirty="0"/>
              <a:t>• FTHG: Full Time Home Team Goals</a:t>
            </a:r>
          </a:p>
          <a:p>
            <a:r>
              <a:rPr lang="en-US" sz="3600" dirty="0"/>
              <a:t>• FTAG: Full Time Away Team Goals </a:t>
            </a:r>
          </a:p>
          <a:p>
            <a:r>
              <a:rPr lang="en-US" sz="3600" dirty="0"/>
              <a:t>• FTR: Full Time Result (H=Home Win, 			D=Draw, A=Away Win)</a:t>
            </a:r>
          </a:p>
          <a:p>
            <a:r>
              <a:rPr lang="en-US" sz="3600" dirty="0"/>
              <a:t>• HTHG: Half Time Home Team Goals</a:t>
            </a:r>
          </a:p>
          <a:p>
            <a:r>
              <a:rPr lang="en-US" sz="3600" dirty="0"/>
              <a:t>• HTAG: Half Time Away Team Goals</a:t>
            </a:r>
          </a:p>
          <a:p>
            <a:r>
              <a:rPr lang="en-US" sz="3600" dirty="0"/>
              <a:t>• HTR: Half Time Result (H=Home Win, 		D=Draw, A=Away Win)</a:t>
            </a:r>
          </a:p>
          <a:p>
            <a:r>
              <a:rPr lang="en-US" sz="3600" dirty="0"/>
              <a:t>• HS: Home Team Shots</a:t>
            </a:r>
          </a:p>
          <a:p>
            <a:r>
              <a:rPr lang="en-US" sz="3600" dirty="0"/>
              <a:t>• AS: Away Team Shots</a:t>
            </a:r>
          </a:p>
          <a:p>
            <a:r>
              <a:rPr lang="en-US" sz="3600" dirty="0"/>
              <a:t>• HST: Home Team Shots on Target </a:t>
            </a:r>
            <a:endParaRPr lang="es-MX" sz="3600" dirty="0"/>
          </a:p>
        </p:txBody>
      </p:sp>
      <p:sp>
        <p:nvSpPr>
          <p:cNvPr id="8" name="CuadroTexto 7">
            <a:extLst>
              <a:ext uri="{FF2B5EF4-FFF2-40B4-BE49-F238E27FC236}">
                <a16:creationId xmlns:a16="http://schemas.microsoft.com/office/drawing/2014/main" id="{5E55C702-92D3-8DE0-844F-9E4F977E8E71}"/>
              </a:ext>
            </a:extLst>
          </p:cNvPr>
          <p:cNvSpPr txBox="1"/>
          <p:nvPr/>
        </p:nvSpPr>
        <p:spPr>
          <a:xfrm>
            <a:off x="914400" y="2943337"/>
            <a:ext cx="14554200" cy="646331"/>
          </a:xfrm>
          <a:prstGeom prst="rect">
            <a:avLst/>
          </a:prstGeom>
          <a:noFill/>
        </p:spPr>
        <p:txBody>
          <a:bodyPr wrap="square">
            <a:spAutoFit/>
          </a:bodyPr>
          <a:lstStyle/>
          <a:p>
            <a:r>
              <a:rPr lang="en-US" sz="3600" b="1" dirty="0"/>
              <a:t>La </a:t>
            </a:r>
            <a:r>
              <a:rPr lang="en-US" sz="3600" b="1" dirty="0" err="1"/>
              <a:t>descripción</a:t>
            </a:r>
            <a:r>
              <a:rPr lang="en-US" sz="3600" b="1" dirty="0"/>
              <a:t> de las variables de </a:t>
            </a:r>
            <a:r>
              <a:rPr lang="en-US" sz="3600" b="1" dirty="0" err="1"/>
              <a:t>los</a:t>
            </a:r>
            <a:r>
              <a:rPr lang="en-US" sz="3600" b="1" dirty="0"/>
              <a:t> </a:t>
            </a:r>
            <a:r>
              <a:rPr lang="en-US" sz="3600" b="1" dirty="0" err="1"/>
              <a:t>datos</a:t>
            </a:r>
            <a:r>
              <a:rPr lang="en-US" sz="3600" b="1" dirty="0"/>
              <a:t> de la Premier League son: </a:t>
            </a:r>
          </a:p>
        </p:txBody>
      </p:sp>
      <p:sp>
        <p:nvSpPr>
          <p:cNvPr id="9" name="CuadroTexto 8">
            <a:extLst>
              <a:ext uri="{FF2B5EF4-FFF2-40B4-BE49-F238E27FC236}">
                <a16:creationId xmlns:a16="http://schemas.microsoft.com/office/drawing/2014/main" id="{1B41091D-5DD2-AEA1-762A-20A61D73ADB8}"/>
              </a:ext>
            </a:extLst>
          </p:cNvPr>
          <p:cNvSpPr txBox="1"/>
          <p:nvPr/>
        </p:nvSpPr>
        <p:spPr>
          <a:xfrm>
            <a:off x="974666" y="3900040"/>
            <a:ext cx="6797733" cy="3970318"/>
          </a:xfrm>
          <a:prstGeom prst="rect">
            <a:avLst/>
          </a:prstGeom>
          <a:noFill/>
        </p:spPr>
        <p:txBody>
          <a:bodyPr wrap="square">
            <a:spAutoFit/>
          </a:bodyPr>
          <a:lstStyle/>
          <a:p>
            <a:r>
              <a:rPr lang="en-US" sz="3600" dirty="0"/>
              <a:t>• Div: Division</a:t>
            </a:r>
          </a:p>
          <a:p>
            <a:r>
              <a:rPr lang="en-US" sz="3600" dirty="0"/>
              <a:t>• Season: Season</a:t>
            </a:r>
          </a:p>
          <a:p>
            <a:r>
              <a:rPr lang="en-US" sz="3600" dirty="0"/>
              <a:t>• Date: Match Date (dd/mm/</a:t>
            </a:r>
            <a:r>
              <a:rPr lang="en-US" sz="3600" dirty="0" err="1"/>
              <a:t>yyyy</a:t>
            </a:r>
            <a:r>
              <a:rPr lang="en-US" sz="3600" dirty="0"/>
              <a:t>)</a:t>
            </a:r>
          </a:p>
          <a:p>
            <a:r>
              <a:rPr lang="en-US" sz="3600" dirty="0"/>
              <a:t>• Time: Match Time</a:t>
            </a:r>
          </a:p>
          <a:p>
            <a:r>
              <a:rPr lang="en-US" sz="3600" dirty="0"/>
              <a:t>• </a:t>
            </a:r>
            <a:r>
              <a:rPr lang="en-US" sz="3600" dirty="0" err="1"/>
              <a:t>HomeTeam</a:t>
            </a:r>
            <a:r>
              <a:rPr lang="en-US" sz="3600" dirty="0"/>
              <a:t>: Home Team</a:t>
            </a:r>
          </a:p>
          <a:p>
            <a:r>
              <a:rPr lang="en-US" sz="3600" dirty="0"/>
              <a:t>• </a:t>
            </a:r>
            <a:r>
              <a:rPr lang="en-US" sz="3600" dirty="0" err="1"/>
              <a:t>AwayTeam</a:t>
            </a:r>
            <a:r>
              <a:rPr lang="en-US" sz="3600" dirty="0"/>
              <a:t>: Away Team</a:t>
            </a:r>
          </a:p>
          <a:p>
            <a:endParaRPr lang="es-MX" sz="3600" dirty="0"/>
          </a:p>
        </p:txBody>
      </p:sp>
    </p:spTree>
    <p:extLst>
      <p:ext uri="{BB962C8B-B14F-4D97-AF65-F5344CB8AC3E}">
        <p14:creationId xmlns:p14="http://schemas.microsoft.com/office/powerpoint/2010/main" val="717048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03</a:t>
              </a:r>
            </a:p>
          </p:txBody>
        </p:sp>
      </p:grpSp>
      <p:graphicFrame>
        <p:nvGraphicFramePr>
          <p:cNvPr id="5" name="Table 5"/>
          <p:cNvGraphicFramePr>
            <a:graphicFrameLocks noGrp="1"/>
          </p:cNvGraphicFramePr>
          <p:nvPr/>
        </p:nvGraphicFramePr>
        <p:xfrm>
          <a:off x="1028700" y="3086100"/>
          <a:ext cx="16230600" cy="6172200"/>
        </p:xfrm>
        <a:graphic>
          <a:graphicData uri="http://schemas.openxmlformats.org/drawingml/2006/table">
            <a:tbl>
              <a:tblPr/>
              <a:tblGrid>
                <a:gridCol w="2733886">
                  <a:extLst>
                    <a:ext uri="{9D8B030D-6E8A-4147-A177-3AD203B41FA5}">
                      <a16:colId xmlns:a16="http://schemas.microsoft.com/office/drawing/2014/main" val="20000"/>
                    </a:ext>
                  </a:extLst>
                </a:gridCol>
                <a:gridCol w="13496714">
                  <a:extLst>
                    <a:ext uri="{9D8B030D-6E8A-4147-A177-3AD203B41FA5}">
                      <a16:colId xmlns:a16="http://schemas.microsoft.com/office/drawing/2014/main" val="20001"/>
                    </a:ext>
                  </a:extLst>
                </a:gridCol>
              </a:tblGrid>
              <a:tr h="1543050">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Quicksand"/>
                        </a:rPr>
                        <a:t>Lorem ipsum dolor sit amet, consectetur adipiscing elit. Sed semper consectetur porta. Curabitur malesuada sodales urna at molestie. Nulla faucibus, odio at porta mollis, tortor leo mollis lacus, at imperdiet diam leo sed velit. Nulla malesuada sit amet ex eget venenatis. Maecenas blandit ante mauris, sed hendrerit nibh scelerisque ut.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43050">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Quicksand"/>
                        </a:rPr>
                        <a:t>Lorem ipsum dolor sit amet, consectetur adipiscing elit. Sed semper consectetur porta. Curabitur malesuada sodales urna at molestie. Nulla faucibus, odio at porta mollis, tortor leo mollis lacus, at imperdiet diam leo sed velit. Nulla malesuada sit amet ex eget venenatis. Maecenas blandit ante mauris, sed hendrerit nibh scelerisque ut.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43050">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Quicksand"/>
                        </a:rPr>
                        <a:t>Lorem ipsum dolor sit amet, consectetur adipiscing elit. Sed semper consectetur porta. Curabitur malesuada sodales urna at molestie. Nulla faucibus, odio at porta mollis, tortor leo mollis lacus, at imperdiet diam leo sed velit. Nulla malesuada sit amet ex eget venenatis. Maecenas blandit ante mauris, sed hendrerit nibh scelerisque ut.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43050">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Quicksand"/>
                        </a:rPr>
                        <a:t>Lorem ipsum dolor sit amet, consectetur adipiscing elit. Sed semper consectetur porta. Curabitur malesuada sodales urna at molestie. Nulla faucibus, odio at porta mollis, tortor leo mollis lacus, at imperdiet diam leo sed velit. Nulla malesuada sit amet ex eget venenatis. Maecenas blandit ante mauris, sed hendrerit nibh scelerisque ut.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1895865" y="3446906"/>
            <a:ext cx="1063100" cy="833084"/>
          </a:xfrm>
          <a:custGeom>
            <a:avLst/>
            <a:gdLst/>
            <a:ahLst/>
            <a:cxnLst/>
            <a:rect l="l" t="t" r="r" b="b"/>
            <a:pathLst>
              <a:path w="1063100" h="833084">
                <a:moveTo>
                  <a:pt x="0" y="0"/>
                </a:moveTo>
                <a:lnTo>
                  <a:pt x="1063100" y="0"/>
                </a:lnTo>
                <a:lnTo>
                  <a:pt x="1063100" y="833084"/>
                </a:lnTo>
                <a:lnTo>
                  <a:pt x="0" y="833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7" name="Freeform 7"/>
          <p:cNvSpPr/>
          <p:nvPr/>
        </p:nvSpPr>
        <p:spPr>
          <a:xfrm>
            <a:off x="1895865" y="4986207"/>
            <a:ext cx="1063100" cy="833084"/>
          </a:xfrm>
          <a:custGeom>
            <a:avLst/>
            <a:gdLst/>
            <a:ahLst/>
            <a:cxnLst/>
            <a:rect l="l" t="t" r="r" b="b"/>
            <a:pathLst>
              <a:path w="1063100" h="833084">
                <a:moveTo>
                  <a:pt x="0" y="0"/>
                </a:moveTo>
                <a:lnTo>
                  <a:pt x="1063100" y="0"/>
                </a:lnTo>
                <a:lnTo>
                  <a:pt x="1063100" y="833084"/>
                </a:lnTo>
                <a:lnTo>
                  <a:pt x="0" y="833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8" name="Freeform 8"/>
          <p:cNvSpPr/>
          <p:nvPr/>
        </p:nvSpPr>
        <p:spPr>
          <a:xfrm>
            <a:off x="1924379" y="6524141"/>
            <a:ext cx="1063100" cy="833084"/>
          </a:xfrm>
          <a:custGeom>
            <a:avLst/>
            <a:gdLst/>
            <a:ahLst/>
            <a:cxnLst/>
            <a:rect l="l" t="t" r="r" b="b"/>
            <a:pathLst>
              <a:path w="1063100" h="833084">
                <a:moveTo>
                  <a:pt x="0" y="0"/>
                </a:moveTo>
                <a:lnTo>
                  <a:pt x="1063100" y="0"/>
                </a:lnTo>
                <a:lnTo>
                  <a:pt x="1063100" y="833083"/>
                </a:lnTo>
                <a:lnTo>
                  <a:pt x="0" y="833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9" name="Freeform 9"/>
          <p:cNvSpPr/>
          <p:nvPr/>
        </p:nvSpPr>
        <p:spPr>
          <a:xfrm>
            <a:off x="1924379" y="8062074"/>
            <a:ext cx="1063100" cy="833084"/>
          </a:xfrm>
          <a:custGeom>
            <a:avLst/>
            <a:gdLst/>
            <a:ahLst/>
            <a:cxnLst/>
            <a:rect l="l" t="t" r="r" b="b"/>
            <a:pathLst>
              <a:path w="1063100" h="833084">
                <a:moveTo>
                  <a:pt x="0" y="0"/>
                </a:moveTo>
                <a:lnTo>
                  <a:pt x="1063100" y="0"/>
                </a:lnTo>
                <a:lnTo>
                  <a:pt x="1063100" y="833084"/>
                </a:lnTo>
                <a:lnTo>
                  <a:pt x="0" y="833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0" name="Freeform 10"/>
          <p:cNvSpPr/>
          <p:nvPr/>
        </p:nvSpPr>
        <p:spPr>
          <a:xfrm>
            <a:off x="13428085" y="1028700"/>
            <a:ext cx="5628011" cy="613965"/>
          </a:xfrm>
          <a:custGeom>
            <a:avLst/>
            <a:gdLst/>
            <a:ahLst/>
            <a:cxnLst/>
            <a:rect l="l" t="t" r="r" b="b"/>
            <a:pathLst>
              <a:path w="5628011" h="613965">
                <a:moveTo>
                  <a:pt x="0" y="0"/>
                </a:moveTo>
                <a:lnTo>
                  <a:pt x="5628011" y="0"/>
                </a:lnTo>
                <a:lnTo>
                  <a:pt x="5628011" y="613965"/>
                </a:lnTo>
                <a:lnTo>
                  <a:pt x="0" y="613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1" name="TextBox 11"/>
          <p:cNvSpPr txBox="1"/>
          <p:nvPr/>
        </p:nvSpPr>
        <p:spPr>
          <a:xfrm>
            <a:off x="3030310" y="1121141"/>
            <a:ext cx="6783557"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Marco teórico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41547" cy="144154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4" name="TextBox 4"/>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04</a:t>
              </a:r>
            </a:p>
          </p:txBody>
        </p:sp>
      </p:grpSp>
      <p:sp>
        <p:nvSpPr>
          <p:cNvPr id="5" name="TextBox 5"/>
          <p:cNvSpPr txBox="1"/>
          <p:nvPr/>
        </p:nvSpPr>
        <p:spPr>
          <a:xfrm>
            <a:off x="3030310" y="1121141"/>
            <a:ext cx="6783557" cy="1113724"/>
          </a:xfrm>
          <a:prstGeom prst="rect">
            <a:avLst/>
          </a:prstGeom>
        </p:spPr>
        <p:txBody>
          <a:bodyPr lIns="0" tIns="0" rIns="0" bIns="0" rtlCol="0" anchor="t">
            <a:spAutoFit/>
          </a:bodyPr>
          <a:lstStyle/>
          <a:p>
            <a:pPr algn="l">
              <a:lnSpc>
                <a:spcPts val="8959"/>
              </a:lnSpc>
              <a:spcBef>
                <a:spcPct val="0"/>
              </a:spcBef>
            </a:pPr>
            <a:r>
              <a:rPr lang="en-US" sz="6399" spc="-127">
                <a:solidFill>
                  <a:srgbClr val="000000"/>
                </a:solidFill>
                <a:latin typeface="Bobby Jones"/>
              </a:rPr>
              <a:t>Metodología</a:t>
            </a:r>
          </a:p>
        </p:txBody>
      </p:sp>
      <p:grpSp>
        <p:nvGrpSpPr>
          <p:cNvPr id="6" name="Group 6"/>
          <p:cNvGrpSpPr/>
          <p:nvPr/>
        </p:nvGrpSpPr>
        <p:grpSpPr>
          <a:xfrm>
            <a:off x="1028700" y="3512138"/>
            <a:ext cx="1111295" cy="1111295"/>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es-MX"/>
            </a:p>
          </p:txBody>
        </p:sp>
        <p:sp>
          <p:nvSpPr>
            <p:cNvPr id="8" name="TextBox 8"/>
            <p:cNvSpPr txBox="1"/>
            <p:nvPr/>
          </p:nvSpPr>
          <p:spPr>
            <a:xfrm>
              <a:off x="0" y="-95250"/>
              <a:ext cx="812800" cy="908050"/>
            </a:xfrm>
            <a:prstGeom prst="rect">
              <a:avLst/>
            </a:prstGeom>
          </p:spPr>
          <p:txBody>
            <a:bodyPr lIns="50800" tIns="50800" rIns="50800" bIns="50800" rtlCol="0" anchor="ctr"/>
            <a:lstStyle/>
            <a:p>
              <a:pPr algn="ctr">
                <a:lnSpc>
                  <a:spcPts val="6439"/>
                </a:lnSpc>
              </a:pPr>
              <a:r>
                <a:rPr lang="en-US" sz="4599">
                  <a:solidFill>
                    <a:srgbClr val="000000"/>
                  </a:solidFill>
                  <a:latin typeface="Quicksand"/>
                </a:rPr>
                <a:t>01</a:t>
              </a:r>
            </a:p>
          </p:txBody>
        </p:sp>
      </p:grpSp>
      <p:grpSp>
        <p:nvGrpSpPr>
          <p:cNvPr id="9" name="Group 9"/>
          <p:cNvGrpSpPr/>
          <p:nvPr/>
        </p:nvGrpSpPr>
        <p:grpSpPr>
          <a:xfrm>
            <a:off x="9144000" y="3512138"/>
            <a:ext cx="1111295" cy="111129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es-MX"/>
            </a:p>
          </p:txBody>
        </p:sp>
        <p:sp>
          <p:nvSpPr>
            <p:cNvPr id="11" name="TextBox 11"/>
            <p:cNvSpPr txBox="1"/>
            <p:nvPr/>
          </p:nvSpPr>
          <p:spPr>
            <a:xfrm>
              <a:off x="0" y="-95250"/>
              <a:ext cx="812800" cy="908050"/>
            </a:xfrm>
            <a:prstGeom prst="rect">
              <a:avLst/>
            </a:prstGeom>
          </p:spPr>
          <p:txBody>
            <a:bodyPr lIns="50800" tIns="50800" rIns="50800" bIns="50800" rtlCol="0" anchor="ctr"/>
            <a:lstStyle/>
            <a:p>
              <a:pPr algn="ctr">
                <a:lnSpc>
                  <a:spcPts val="6439"/>
                </a:lnSpc>
              </a:pPr>
              <a:r>
                <a:rPr lang="en-US" sz="4599">
                  <a:solidFill>
                    <a:srgbClr val="000000"/>
                  </a:solidFill>
                  <a:latin typeface="Quicksand"/>
                </a:rPr>
                <a:t>02</a:t>
              </a:r>
            </a:p>
          </p:txBody>
        </p:sp>
      </p:grpSp>
      <p:grpSp>
        <p:nvGrpSpPr>
          <p:cNvPr id="12" name="Group 12"/>
          <p:cNvGrpSpPr/>
          <p:nvPr/>
        </p:nvGrpSpPr>
        <p:grpSpPr>
          <a:xfrm>
            <a:off x="1031830" y="6747305"/>
            <a:ext cx="1111295" cy="111129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es-MX"/>
            </a:p>
          </p:txBody>
        </p:sp>
        <p:sp>
          <p:nvSpPr>
            <p:cNvPr id="14" name="TextBox 14"/>
            <p:cNvSpPr txBox="1"/>
            <p:nvPr/>
          </p:nvSpPr>
          <p:spPr>
            <a:xfrm>
              <a:off x="0" y="-95250"/>
              <a:ext cx="812800" cy="908050"/>
            </a:xfrm>
            <a:prstGeom prst="rect">
              <a:avLst/>
            </a:prstGeom>
          </p:spPr>
          <p:txBody>
            <a:bodyPr lIns="50800" tIns="50800" rIns="50800" bIns="50800" rtlCol="0" anchor="ctr"/>
            <a:lstStyle/>
            <a:p>
              <a:pPr algn="ctr">
                <a:lnSpc>
                  <a:spcPts val="6439"/>
                </a:lnSpc>
              </a:pPr>
              <a:r>
                <a:rPr lang="en-US" sz="4599">
                  <a:solidFill>
                    <a:srgbClr val="000000"/>
                  </a:solidFill>
                  <a:latin typeface="Quicksand"/>
                </a:rPr>
                <a:t>03</a:t>
              </a:r>
            </a:p>
          </p:txBody>
        </p:sp>
      </p:grpSp>
      <p:grpSp>
        <p:nvGrpSpPr>
          <p:cNvPr id="15" name="Group 15"/>
          <p:cNvGrpSpPr/>
          <p:nvPr/>
        </p:nvGrpSpPr>
        <p:grpSpPr>
          <a:xfrm>
            <a:off x="9144000" y="6747305"/>
            <a:ext cx="1111295" cy="111129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es-MX"/>
            </a:p>
          </p:txBody>
        </p:sp>
        <p:sp>
          <p:nvSpPr>
            <p:cNvPr id="17" name="TextBox 17"/>
            <p:cNvSpPr txBox="1"/>
            <p:nvPr/>
          </p:nvSpPr>
          <p:spPr>
            <a:xfrm>
              <a:off x="0" y="-95250"/>
              <a:ext cx="812800" cy="908050"/>
            </a:xfrm>
            <a:prstGeom prst="rect">
              <a:avLst/>
            </a:prstGeom>
          </p:spPr>
          <p:txBody>
            <a:bodyPr lIns="50800" tIns="50800" rIns="50800" bIns="50800" rtlCol="0" anchor="ctr"/>
            <a:lstStyle/>
            <a:p>
              <a:pPr algn="ctr">
                <a:lnSpc>
                  <a:spcPts val="6439"/>
                </a:lnSpc>
              </a:pPr>
              <a:r>
                <a:rPr lang="en-US" sz="4599">
                  <a:solidFill>
                    <a:srgbClr val="000000"/>
                  </a:solidFill>
                  <a:latin typeface="Quicksand"/>
                </a:rPr>
                <a:t>04</a:t>
              </a:r>
            </a:p>
          </p:txBody>
        </p:sp>
      </p:grpSp>
      <p:sp>
        <p:nvSpPr>
          <p:cNvPr id="18" name="TextBox 18"/>
          <p:cNvSpPr txBox="1"/>
          <p:nvPr/>
        </p:nvSpPr>
        <p:spPr>
          <a:xfrm>
            <a:off x="2571750" y="3454988"/>
            <a:ext cx="5229473" cy="603852"/>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Inicio del proyecto</a:t>
            </a:r>
          </a:p>
        </p:txBody>
      </p:sp>
      <p:sp>
        <p:nvSpPr>
          <p:cNvPr id="19" name="TextBox 19"/>
          <p:cNvSpPr txBox="1"/>
          <p:nvPr/>
        </p:nvSpPr>
        <p:spPr>
          <a:xfrm>
            <a:off x="10687050" y="3454988"/>
            <a:ext cx="5229473" cy="603852"/>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Planificación</a:t>
            </a:r>
          </a:p>
        </p:txBody>
      </p:sp>
      <p:sp>
        <p:nvSpPr>
          <p:cNvPr id="20" name="TextBox 20"/>
          <p:cNvSpPr txBox="1"/>
          <p:nvPr/>
        </p:nvSpPr>
        <p:spPr>
          <a:xfrm>
            <a:off x="2571750" y="6690155"/>
            <a:ext cx="5229473" cy="603852"/>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Ejecución</a:t>
            </a:r>
          </a:p>
        </p:txBody>
      </p:sp>
      <p:sp>
        <p:nvSpPr>
          <p:cNvPr id="21" name="TextBox 21"/>
          <p:cNvSpPr txBox="1"/>
          <p:nvPr/>
        </p:nvSpPr>
        <p:spPr>
          <a:xfrm>
            <a:off x="10687050" y="6690155"/>
            <a:ext cx="5229473" cy="603852"/>
          </a:xfrm>
          <a:prstGeom prst="rect">
            <a:avLst/>
          </a:prstGeom>
        </p:spPr>
        <p:txBody>
          <a:bodyPr lIns="0" tIns="0" rIns="0" bIns="0" rtlCol="0" anchor="t">
            <a:spAutoFit/>
          </a:bodyPr>
          <a:lstStyle/>
          <a:p>
            <a:pPr marL="0" lvl="0" indent="0" algn="l">
              <a:lnSpc>
                <a:spcPts val="5040"/>
              </a:lnSpc>
              <a:spcBef>
                <a:spcPct val="0"/>
              </a:spcBef>
            </a:pPr>
            <a:r>
              <a:rPr lang="en-US" sz="3600" u="none" strike="noStrike" spc="-72">
                <a:solidFill>
                  <a:srgbClr val="000000"/>
                </a:solidFill>
                <a:latin typeface="Quicksand Ultra-Bold"/>
              </a:rPr>
              <a:t>Cierre</a:t>
            </a:r>
          </a:p>
        </p:txBody>
      </p:sp>
      <p:sp>
        <p:nvSpPr>
          <p:cNvPr id="22" name="TextBox 22"/>
          <p:cNvSpPr txBox="1"/>
          <p:nvPr/>
        </p:nvSpPr>
        <p:spPr>
          <a:xfrm>
            <a:off x="2571750" y="4214693"/>
            <a:ext cx="6143625" cy="1810187"/>
          </a:xfrm>
          <a:prstGeom prst="rect">
            <a:avLst/>
          </a:prstGeom>
        </p:spPr>
        <p:txBody>
          <a:bodyPr lIns="0" tIns="0" rIns="0" bIns="0" rtlCol="0" anchor="t">
            <a:spAutoFit/>
          </a:bodyPr>
          <a:lstStyle/>
          <a:p>
            <a:pPr marL="0" lvl="0" indent="0" algn="l">
              <a:lnSpc>
                <a:spcPts val="3640"/>
              </a:lnSpc>
              <a:spcBef>
                <a:spcPct val="0"/>
              </a:spcBef>
            </a:pPr>
            <a:r>
              <a:rPr lang="en-US" sz="2600" spc="-52">
                <a:solidFill>
                  <a:srgbClr val="000000"/>
                </a:solidFill>
                <a:latin typeface="Quicksand"/>
              </a:rPr>
              <a:t>Lorem ipsum proident dolore proident cupidatat ut non nulla commodo fugiat anim in Lorem voluptate ea consequat culpa reprehenderit tempor culpa.</a:t>
            </a:r>
          </a:p>
        </p:txBody>
      </p:sp>
      <p:sp>
        <p:nvSpPr>
          <p:cNvPr id="23" name="TextBox 23"/>
          <p:cNvSpPr txBox="1"/>
          <p:nvPr/>
        </p:nvSpPr>
        <p:spPr>
          <a:xfrm>
            <a:off x="2571750" y="7448113"/>
            <a:ext cx="5915909" cy="1810187"/>
          </a:xfrm>
          <a:prstGeom prst="rect">
            <a:avLst/>
          </a:prstGeom>
        </p:spPr>
        <p:txBody>
          <a:bodyPr lIns="0" tIns="0" rIns="0" bIns="0" rtlCol="0" anchor="t">
            <a:spAutoFit/>
          </a:bodyPr>
          <a:lstStyle/>
          <a:p>
            <a:pPr marL="0" lvl="0" indent="0" algn="l">
              <a:lnSpc>
                <a:spcPts val="3640"/>
              </a:lnSpc>
              <a:spcBef>
                <a:spcPct val="0"/>
              </a:spcBef>
            </a:pPr>
            <a:r>
              <a:rPr lang="en-US" sz="2600" spc="-52">
                <a:solidFill>
                  <a:srgbClr val="000000"/>
                </a:solidFill>
                <a:latin typeface="Quicksand"/>
              </a:rPr>
              <a:t>Lorem ipsum proident dolore proident cupidatat ut non nulla commodo fugiat anim in Lorem voluptate ea consequat culpa reprehenderit tempor culpa.</a:t>
            </a:r>
          </a:p>
        </p:txBody>
      </p:sp>
      <p:sp>
        <p:nvSpPr>
          <p:cNvPr id="24" name="TextBox 24"/>
          <p:cNvSpPr txBox="1"/>
          <p:nvPr/>
        </p:nvSpPr>
        <p:spPr>
          <a:xfrm>
            <a:off x="10687050" y="7448113"/>
            <a:ext cx="5895335" cy="1810187"/>
          </a:xfrm>
          <a:prstGeom prst="rect">
            <a:avLst/>
          </a:prstGeom>
        </p:spPr>
        <p:txBody>
          <a:bodyPr lIns="0" tIns="0" rIns="0" bIns="0" rtlCol="0" anchor="t">
            <a:spAutoFit/>
          </a:bodyPr>
          <a:lstStyle/>
          <a:p>
            <a:pPr marL="0" lvl="0" indent="0" algn="l">
              <a:lnSpc>
                <a:spcPts val="3640"/>
              </a:lnSpc>
              <a:spcBef>
                <a:spcPct val="0"/>
              </a:spcBef>
            </a:pPr>
            <a:r>
              <a:rPr lang="en-US" sz="2600" spc="-52">
                <a:solidFill>
                  <a:srgbClr val="000000"/>
                </a:solidFill>
                <a:latin typeface="Quicksand"/>
              </a:rPr>
              <a:t>Lorem ipsum proident dolore proident cupidatat ut non nulla commodo fugiat anim in Lorem voluptate ea consequat culpa reprehenderit tempor culpa.</a:t>
            </a:r>
          </a:p>
        </p:txBody>
      </p:sp>
      <p:sp>
        <p:nvSpPr>
          <p:cNvPr id="25" name="TextBox 25"/>
          <p:cNvSpPr txBox="1"/>
          <p:nvPr/>
        </p:nvSpPr>
        <p:spPr>
          <a:xfrm>
            <a:off x="10687050" y="4214693"/>
            <a:ext cx="6059927" cy="1810187"/>
          </a:xfrm>
          <a:prstGeom prst="rect">
            <a:avLst/>
          </a:prstGeom>
        </p:spPr>
        <p:txBody>
          <a:bodyPr lIns="0" tIns="0" rIns="0" bIns="0" rtlCol="0" anchor="t">
            <a:spAutoFit/>
          </a:bodyPr>
          <a:lstStyle/>
          <a:p>
            <a:pPr marL="0" lvl="0" indent="0" algn="l">
              <a:lnSpc>
                <a:spcPts val="3640"/>
              </a:lnSpc>
              <a:spcBef>
                <a:spcPct val="0"/>
              </a:spcBef>
            </a:pPr>
            <a:r>
              <a:rPr lang="en-US" sz="2600" spc="-52">
                <a:solidFill>
                  <a:srgbClr val="000000"/>
                </a:solidFill>
                <a:latin typeface="Quicksand"/>
              </a:rPr>
              <a:t>Lorem ipsum proident dolore proident cupidatat ut non nulla commodo fugiat anim in Lorem voluptate ea consequat culpa reprehenderit tempor culpa.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16374" cy="10287000"/>
            <a:chOff x="0" y="0"/>
            <a:chExt cx="9088498" cy="13716000"/>
          </a:xfrm>
        </p:grpSpPr>
        <p:pic>
          <p:nvPicPr>
            <p:cNvPr id="3" name="Picture 3"/>
            <p:cNvPicPr>
              <a:picLocks noChangeAspect="1"/>
            </p:cNvPicPr>
            <p:nvPr/>
          </p:nvPicPr>
          <p:blipFill>
            <a:blip r:embed="rId2"/>
            <a:srcRect t="25033" b="25033"/>
            <a:stretch>
              <a:fillRect/>
            </a:stretch>
          </p:blipFill>
          <p:spPr>
            <a:xfrm>
              <a:off x="0" y="0"/>
              <a:ext cx="9088498" cy="6794500"/>
            </a:xfrm>
            <a:prstGeom prst="rect">
              <a:avLst/>
            </a:prstGeom>
          </p:spPr>
        </p:pic>
        <p:pic>
          <p:nvPicPr>
            <p:cNvPr id="4" name="Picture 4"/>
            <p:cNvPicPr>
              <a:picLocks noChangeAspect="1"/>
            </p:cNvPicPr>
            <p:nvPr/>
          </p:nvPicPr>
          <p:blipFill>
            <a:blip r:embed="rId3"/>
            <a:srcRect t="25080" b="25080"/>
            <a:stretch>
              <a:fillRect/>
            </a:stretch>
          </p:blipFill>
          <p:spPr>
            <a:xfrm>
              <a:off x="0" y="6921500"/>
              <a:ext cx="9088498" cy="6794500"/>
            </a:xfrm>
            <a:prstGeom prst="rect">
              <a:avLst/>
            </a:prstGeom>
          </p:spPr>
        </p:pic>
      </p:grpSp>
      <p:grpSp>
        <p:nvGrpSpPr>
          <p:cNvPr id="5" name="Group 5"/>
          <p:cNvGrpSpPr/>
          <p:nvPr/>
        </p:nvGrpSpPr>
        <p:grpSpPr>
          <a:xfrm>
            <a:off x="7702453" y="1028700"/>
            <a:ext cx="1441547" cy="1441547"/>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s-MX"/>
            </a:p>
          </p:txBody>
        </p:sp>
        <p:sp>
          <p:nvSpPr>
            <p:cNvPr id="7" name="TextBox 7"/>
            <p:cNvSpPr txBox="1"/>
            <p:nvPr/>
          </p:nvSpPr>
          <p:spPr>
            <a:xfrm>
              <a:off x="0" y="-114300"/>
              <a:ext cx="812800" cy="927100"/>
            </a:xfrm>
            <a:prstGeom prst="rect">
              <a:avLst/>
            </a:prstGeom>
          </p:spPr>
          <p:txBody>
            <a:bodyPr lIns="50800" tIns="50800" rIns="50800" bIns="50800" rtlCol="0" anchor="ctr"/>
            <a:lstStyle/>
            <a:p>
              <a:pPr algn="ctr">
                <a:lnSpc>
                  <a:spcPts val="7840"/>
                </a:lnSpc>
              </a:pPr>
              <a:r>
                <a:rPr lang="en-US" sz="5600">
                  <a:solidFill>
                    <a:srgbClr val="FFFFFF"/>
                  </a:solidFill>
                  <a:latin typeface="Quicksand"/>
                </a:rPr>
                <a:t>05</a:t>
              </a:r>
            </a:p>
          </p:txBody>
        </p:sp>
      </p:grpSp>
      <p:grpSp>
        <p:nvGrpSpPr>
          <p:cNvPr id="8" name="Group 8"/>
          <p:cNvGrpSpPr/>
          <p:nvPr/>
        </p:nvGrpSpPr>
        <p:grpSpPr>
          <a:xfrm>
            <a:off x="9777422" y="1028700"/>
            <a:ext cx="7481878" cy="7229745"/>
            <a:chOff x="0" y="0"/>
            <a:chExt cx="9975837" cy="9639661"/>
          </a:xfrm>
        </p:grpSpPr>
        <p:sp>
          <p:nvSpPr>
            <p:cNvPr id="9" name="TextBox 9"/>
            <p:cNvSpPr txBox="1"/>
            <p:nvPr/>
          </p:nvSpPr>
          <p:spPr>
            <a:xfrm>
              <a:off x="0" y="104775"/>
              <a:ext cx="9975837" cy="2256233"/>
            </a:xfrm>
            <a:prstGeom prst="rect">
              <a:avLst/>
            </a:prstGeom>
          </p:spPr>
          <p:txBody>
            <a:bodyPr lIns="0" tIns="0" rIns="0" bIns="0" rtlCol="0" anchor="t">
              <a:spAutoFit/>
            </a:bodyPr>
            <a:lstStyle/>
            <a:p>
              <a:pPr algn="l">
                <a:lnSpc>
                  <a:spcPts val="6335"/>
                </a:lnSpc>
              </a:pPr>
              <a:r>
                <a:rPr lang="en-US" sz="6399" spc="-127">
                  <a:solidFill>
                    <a:srgbClr val="000000"/>
                  </a:solidFill>
                  <a:latin typeface="Bobby Jones"/>
                </a:rPr>
                <a:t>Desarrollo del proyecto</a:t>
              </a:r>
            </a:p>
          </p:txBody>
        </p:sp>
        <p:sp>
          <p:nvSpPr>
            <p:cNvPr id="10" name="TextBox 10"/>
            <p:cNvSpPr txBox="1"/>
            <p:nvPr/>
          </p:nvSpPr>
          <p:spPr>
            <a:xfrm>
              <a:off x="0" y="2975216"/>
              <a:ext cx="9975837" cy="6664444"/>
            </a:xfrm>
            <a:prstGeom prst="rect">
              <a:avLst/>
            </a:prstGeom>
          </p:spPr>
          <p:txBody>
            <a:bodyPr lIns="0" tIns="0" rIns="0" bIns="0" rtlCol="0" anchor="t">
              <a:spAutoFit/>
            </a:bodyPr>
            <a:lstStyle/>
            <a:p>
              <a:pPr marL="0" lvl="0" indent="0" algn="l">
                <a:lnSpc>
                  <a:spcPts val="3640"/>
                </a:lnSpc>
                <a:spcBef>
                  <a:spcPct val="0"/>
                </a:spcBef>
              </a:pPr>
              <a:r>
                <a:rPr lang="en-US" sz="2600" u="none" strike="noStrike" spc="-52">
                  <a:solidFill>
                    <a:srgbClr val="000000"/>
                  </a:solidFill>
                  <a:latin typeface="Quicksand"/>
                </a:rPr>
                <a:t>Lorem ipsum dolor sit amet, consectetur adipiscing elit. Sed semper consectetur porta. Curabitur malesuada sodales urna at molestie. Nulla faucibus, odio at porta mollis, tortor leo mollis lacus, at imperdiet diam leo sed velit. Nulla malesuada sit amet ex eget venenatis. Maecenas blandit ante mauris, sed hendrerit nibh scelerisque ut. Sed tincidunt est eu lobortis convallis. Proin eget hendrerit neque, in bibendum erat. Quisque nec dui feugiat, volutpat sapien pulvinar, tempus tellus. In iaculis diam sapien, vel faucibus odio posuere eu.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1113</Words>
  <Application>Microsoft Office PowerPoint</Application>
  <PresentationFormat>Personalizado</PresentationFormat>
  <Paragraphs>121</Paragraphs>
  <Slides>13</Slides>
  <Notes>0</Notes>
  <HiddenSlides>7</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Quicksand Bold</vt:lpstr>
      <vt:lpstr>Arial</vt:lpstr>
      <vt:lpstr>Calibri</vt:lpstr>
      <vt:lpstr>Bobby Jones</vt:lpstr>
      <vt:lpstr>Quicksand</vt:lpstr>
      <vt:lpstr>Quicksand Ultra-Bold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 de matemáticas Sencillo Negro Gris</dc:title>
  <cp:lastModifiedBy>THOMAS MARTIN RUDOLF</cp:lastModifiedBy>
  <cp:revision>3</cp:revision>
  <dcterms:created xsi:type="dcterms:W3CDTF">2006-08-16T00:00:00Z</dcterms:created>
  <dcterms:modified xsi:type="dcterms:W3CDTF">2024-05-17T02:35:35Z</dcterms:modified>
  <dc:identifier>DAGFcUF3YSA</dc:identifier>
</cp:coreProperties>
</file>